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96" r:id="rId2"/>
    <p:sldId id="307" r:id="rId3"/>
    <p:sldId id="308" r:id="rId4"/>
    <p:sldId id="309" r:id="rId5"/>
    <p:sldId id="257" r:id="rId6"/>
    <p:sldId id="271" r:id="rId7"/>
    <p:sldId id="281" r:id="rId8"/>
    <p:sldId id="317" r:id="rId9"/>
    <p:sldId id="314" r:id="rId10"/>
    <p:sldId id="263" r:id="rId11"/>
    <p:sldId id="267" r:id="rId12"/>
    <p:sldId id="258" r:id="rId13"/>
    <p:sldId id="256" r:id="rId14"/>
    <p:sldId id="261" r:id="rId15"/>
    <p:sldId id="273" r:id="rId16"/>
    <p:sldId id="286" r:id="rId17"/>
    <p:sldId id="315" r:id="rId18"/>
    <p:sldId id="270" r:id="rId19"/>
    <p:sldId id="294" r:id="rId20"/>
    <p:sldId id="295" r:id="rId21"/>
    <p:sldId id="320" r:id="rId22"/>
    <p:sldId id="316" r:id="rId23"/>
    <p:sldId id="283" r:id="rId24"/>
    <p:sldId id="321" r:id="rId25"/>
    <p:sldId id="290" r:id="rId26"/>
    <p:sldId id="299" r:id="rId27"/>
    <p:sldId id="322" r:id="rId28"/>
    <p:sldId id="297" r:id="rId29"/>
    <p:sldId id="323" r:id="rId30"/>
    <p:sldId id="300" r:id="rId31"/>
    <p:sldId id="325" r:id="rId32"/>
    <p:sldId id="326" r:id="rId33"/>
    <p:sldId id="328" r:id="rId34"/>
    <p:sldId id="268" r:id="rId35"/>
    <p:sldId id="32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9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hung/Desktop/DataAnalyticsFile/capstone/capstone/data/EEEVdata/eeev_ye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hung/Desktop/DataAnalyticsFile/capstone/capstone/data/EEEVdata/mass_pos_mosquito_year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hung/Desktop/DataAnalyticsFile/capstone/capstone/data/EEEVdata/mass_mosquito_collect_date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hung/Desktop/DataAnalyticsFile/capstone/mass_city_pos_mosquito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hung/Desktop/DataAnalyticsFile/capstone/birds/mass_birds_high_EEEV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hung/Desktop/DataAnalyticsFile/capstone/capstone/data/birds/mass_birds_high_EEEV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794465881688265E-2"/>
          <c:y val="0.11811324398579574"/>
          <c:w val="0.91114170061831889"/>
          <c:h val="0.80981350675051889"/>
        </c:manualLayout>
      </c:layout>
      <c:scatterChart>
        <c:scatterStyle val="lineMarker"/>
        <c:varyColors val="0"/>
        <c:ser>
          <c:idx val="0"/>
          <c:order val="0"/>
          <c:tx>
            <c:strRef>
              <c:f>eee_years!$B$1</c:f>
              <c:strCache>
                <c:ptCount val="1"/>
                <c:pt idx="0">
                  <c:v>EEE cases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eee_years!$A$2:$A$12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xVal>
          <c:yVal>
            <c:numRef>
              <c:f>eee_years!$B$2:$B$12</c:f>
              <c:numCache>
                <c:formatCode>General</c:formatCode>
                <c:ptCount val="11"/>
                <c:pt idx="0">
                  <c:v>3</c:v>
                </c:pt>
                <c:pt idx="1">
                  <c:v>10</c:v>
                </c:pt>
                <c:pt idx="2">
                  <c:v>4</c:v>
                </c:pt>
                <c:pt idx="3">
                  <c:v>15</c:v>
                </c:pt>
                <c:pt idx="4">
                  <c:v>8</c:v>
                </c:pt>
                <c:pt idx="5">
                  <c:v>8</c:v>
                </c:pt>
                <c:pt idx="6">
                  <c:v>6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  <c:pt idx="10">
                  <c:v>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F5-E94B-8EA3-CBD25A1597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6797264"/>
        <c:axId val="1866146368"/>
      </c:scatterChart>
      <c:valAx>
        <c:axId val="1916797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146368"/>
        <c:crosses val="autoZero"/>
        <c:crossBetween val="midCat"/>
      </c:valAx>
      <c:valAx>
        <c:axId val="1866146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797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EEE</a:t>
            </a:r>
            <a:r>
              <a:rPr lang="en-US" baseline="0"/>
              <a:t> Positive Mosquitoes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80</c:v>
                </c:pt>
                <c:pt idx="1">
                  <c:v>267</c:v>
                </c:pt>
                <c:pt idx="2">
                  <c:v>33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EB-884F-80FB-C98637B2E3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5750528"/>
        <c:axId val="1961789264"/>
      </c:barChart>
      <c:catAx>
        <c:axId val="191575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1789264"/>
        <c:crosses val="autoZero"/>
        <c:auto val="1"/>
        <c:lblAlgn val="ctr"/>
        <c:lblOffset val="100"/>
        <c:noMultiLvlLbl val="0"/>
      </c:catAx>
      <c:valAx>
        <c:axId val="196178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75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EEE Positive Mosquitoes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mass_mosquito_collect_date!$B$1</c:f>
              <c:strCache>
                <c:ptCount val="1"/>
                <c:pt idx="0">
                  <c:v>count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mass_mosquito_collect_date!$A$2:$A$5</c:f>
              <c:strCache>
                <c:ptCount val="4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  <c:pt idx="3">
                  <c:v>October</c:v>
                </c:pt>
              </c:strCache>
            </c:strRef>
          </c:cat>
          <c:val>
            <c:numRef>
              <c:f>mass_mosquito_collect_date!$B$2:$B$5</c:f>
              <c:numCache>
                <c:formatCode>General</c:formatCode>
                <c:ptCount val="4"/>
                <c:pt idx="0">
                  <c:v>159</c:v>
                </c:pt>
                <c:pt idx="1">
                  <c:v>234</c:v>
                </c:pt>
                <c:pt idx="2">
                  <c:v>33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F5-D144-81DC-C51B85A48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2199984"/>
        <c:axId val="1962362944"/>
      </c:lineChart>
      <c:catAx>
        <c:axId val="196219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2362944"/>
        <c:crosses val="autoZero"/>
        <c:auto val="1"/>
        <c:lblAlgn val="ctr"/>
        <c:lblOffset val="100"/>
        <c:noMultiLvlLbl val="0"/>
      </c:catAx>
      <c:valAx>
        <c:axId val="196236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2199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mass_city_pos_mosquito!$B$1</c:f>
              <c:strCache>
                <c:ptCount val="1"/>
                <c:pt idx="0">
                  <c:v>positive_mosquitoes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mass_city_pos_mosquito!$A$2:$A$77</c:f>
              <c:strCache>
                <c:ptCount val="76"/>
                <c:pt idx="0">
                  <c:v>Easton</c:v>
                </c:pt>
                <c:pt idx="1">
                  <c:v>Carver</c:v>
                </c:pt>
                <c:pt idx="2">
                  <c:v>New Bedford</c:v>
                </c:pt>
                <c:pt idx="3">
                  <c:v>Raynham</c:v>
                </c:pt>
                <c:pt idx="4">
                  <c:v>Middleborough</c:v>
                </c:pt>
                <c:pt idx="5">
                  <c:v>Rehoboth</c:v>
                </c:pt>
                <c:pt idx="6">
                  <c:v>Rochester</c:v>
                </c:pt>
                <c:pt idx="7">
                  <c:v>Freetown</c:v>
                </c:pt>
                <c:pt idx="8">
                  <c:v>Marion</c:v>
                </c:pt>
                <c:pt idx="9">
                  <c:v>Southborough</c:v>
                </c:pt>
                <c:pt idx="10">
                  <c:v>Kingston</c:v>
                </c:pt>
                <c:pt idx="11">
                  <c:v>Lakeville</c:v>
                </c:pt>
                <c:pt idx="12">
                  <c:v>Wareham</c:v>
                </c:pt>
                <c:pt idx="13">
                  <c:v>Duxbury</c:v>
                </c:pt>
                <c:pt idx="14">
                  <c:v>Falmouth</c:v>
                </c:pt>
                <c:pt idx="15">
                  <c:v>Canton</c:v>
                </c:pt>
                <c:pt idx="16">
                  <c:v>Hanson</c:v>
                </c:pt>
                <c:pt idx="17">
                  <c:v>Westborough</c:v>
                </c:pt>
                <c:pt idx="18">
                  <c:v>Dartmouth</c:v>
                </c:pt>
                <c:pt idx="19">
                  <c:v>Halifax</c:v>
                </c:pt>
                <c:pt idx="20">
                  <c:v>Westport</c:v>
                </c:pt>
                <c:pt idx="21">
                  <c:v>Grafton</c:v>
                </c:pt>
                <c:pt idx="22">
                  <c:v>Uxbridge</c:v>
                </c:pt>
                <c:pt idx="23">
                  <c:v>Walpole</c:v>
                </c:pt>
                <c:pt idx="24">
                  <c:v>Mattapoisett</c:v>
                </c:pt>
                <c:pt idx="25">
                  <c:v>Andover</c:v>
                </c:pt>
                <c:pt idx="26">
                  <c:v>East Brookfield</c:v>
                </c:pt>
                <c:pt idx="27">
                  <c:v>Bridgewater</c:v>
                </c:pt>
                <c:pt idx="28">
                  <c:v>Agawam</c:v>
                </c:pt>
                <c:pt idx="29">
                  <c:v>Dighton</c:v>
                </c:pt>
                <c:pt idx="30">
                  <c:v>Whitman</c:v>
                </c:pt>
                <c:pt idx="31">
                  <c:v>Shirley</c:v>
                </c:pt>
                <c:pt idx="32">
                  <c:v>Brimfield</c:v>
                </c:pt>
                <c:pt idx="33">
                  <c:v>Truro</c:v>
                </c:pt>
                <c:pt idx="34">
                  <c:v>Fall River</c:v>
                </c:pt>
                <c:pt idx="35">
                  <c:v>Holden</c:v>
                </c:pt>
                <c:pt idx="36">
                  <c:v>Bourne</c:v>
                </c:pt>
                <c:pt idx="37">
                  <c:v>Avon</c:v>
                </c:pt>
                <c:pt idx="38">
                  <c:v>East Bridgewater</c:v>
                </c:pt>
                <c:pt idx="39">
                  <c:v>Manchester-by-the-Sea</c:v>
                </c:pt>
                <c:pt idx="40">
                  <c:v>Bolton</c:v>
                </c:pt>
                <c:pt idx="41">
                  <c:v>Weymouth</c:v>
                </c:pt>
                <c:pt idx="42">
                  <c:v>Wellfleet</c:v>
                </c:pt>
                <c:pt idx="43">
                  <c:v>Mendon</c:v>
                </c:pt>
                <c:pt idx="44">
                  <c:v>West Newbury</c:v>
                </c:pt>
                <c:pt idx="45">
                  <c:v>Douglas</c:v>
                </c:pt>
                <c:pt idx="46">
                  <c:v>East Longmeadow</c:v>
                </c:pt>
                <c:pt idx="47">
                  <c:v>Seekonk</c:v>
                </c:pt>
                <c:pt idx="48">
                  <c:v>West Bridgewater</c:v>
                </c:pt>
                <c:pt idx="49">
                  <c:v>Cohasset</c:v>
                </c:pt>
                <c:pt idx="50">
                  <c:v>Methuen</c:v>
                </c:pt>
                <c:pt idx="51">
                  <c:v>Scituate</c:v>
                </c:pt>
                <c:pt idx="52">
                  <c:v>Upton</c:v>
                </c:pt>
                <c:pt idx="53">
                  <c:v>Norwell</c:v>
                </c:pt>
                <c:pt idx="54">
                  <c:v>Amesbury</c:v>
                </c:pt>
                <c:pt idx="55">
                  <c:v>Holliston</c:v>
                </c:pt>
                <c:pt idx="56">
                  <c:v>Mashpee</c:v>
                </c:pt>
                <c:pt idx="57">
                  <c:v>Burlington</c:v>
                </c:pt>
                <c:pt idx="58">
                  <c:v>Dover</c:v>
                </c:pt>
                <c:pt idx="59">
                  <c:v>Marlborough</c:v>
                </c:pt>
                <c:pt idx="60">
                  <c:v>Bedford</c:v>
                </c:pt>
                <c:pt idx="61">
                  <c:v>Hudson</c:v>
                </c:pt>
                <c:pt idx="62">
                  <c:v>Spencer</c:v>
                </c:pt>
                <c:pt idx="63">
                  <c:v>Pembroke</c:v>
                </c:pt>
                <c:pt idx="64">
                  <c:v>Shrewsbury</c:v>
                </c:pt>
                <c:pt idx="65">
                  <c:v>Norton</c:v>
                </c:pt>
                <c:pt idx="66">
                  <c:v>Boxford</c:v>
                </c:pt>
                <c:pt idx="67">
                  <c:v>Harvard</c:v>
                </c:pt>
                <c:pt idx="68">
                  <c:v>Plympton</c:v>
                </c:pt>
                <c:pt idx="69">
                  <c:v>Acushnet</c:v>
                </c:pt>
                <c:pt idx="70">
                  <c:v>Gardner</c:v>
                </c:pt>
                <c:pt idx="71">
                  <c:v>Lowell</c:v>
                </c:pt>
                <c:pt idx="72">
                  <c:v>Sherborn</c:v>
                </c:pt>
                <c:pt idx="73">
                  <c:v>Hopkinton</c:v>
                </c:pt>
                <c:pt idx="74">
                  <c:v>Fairhaven</c:v>
                </c:pt>
                <c:pt idx="75">
                  <c:v>Millville</c:v>
                </c:pt>
              </c:strCache>
            </c:strRef>
          </c:cat>
          <c:val>
            <c:numRef>
              <c:f>mass_city_pos_mosquito!$B$2:$B$77</c:f>
              <c:numCache>
                <c:formatCode>General</c:formatCode>
                <c:ptCount val="76"/>
                <c:pt idx="0">
                  <c:v>46</c:v>
                </c:pt>
                <c:pt idx="1">
                  <c:v>35</c:v>
                </c:pt>
                <c:pt idx="2">
                  <c:v>35</c:v>
                </c:pt>
                <c:pt idx="3">
                  <c:v>25</c:v>
                </c:pt>
                <c:pt idx="4">
                  <c:v>25</c:v>
                </c:pt>
                <c:pt idx="5">
                  <c:v>19</c:v>
                </c:pt>
                <c:pt idx="6">
                  <c:v>18</c:v>
                </c:pt>
                <c:pt idx="7">
                  <c:v>16</c:v>
                </c:pt>
                <c:pt idx="8">
                  <c:v>15</c:v>
                </c:pt>
                <c:pt idx="9">
                  <c:v>13</c:v>
                </c:pt>
                <c:pt idx="10">
                  <c:v>13</c:v>
                </c:pt>
                <c:pt idx="11">
                  <c:v>12</c:v>
                </c:pt>
                <c:pt idx="12">
                  <c:v>9</c:v>
                </c:pt>
                <c:pt idx="13">
                  <c:v>8</c:v>
                </c:pt>
                <c:pt idx="14">
                  <c:v>8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5</c:v>
                </c:pt>
                <c:pt idx="20">
                  <c:v>5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B6-B643-BA47-C06D1B2DC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937953568"/>
        <c:axId val="1937957056"/>
      </c:barChart>
      <c:catAx>
        <c:axId val="193795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957056"/>
        <c:crosses val="autoZero"/>
        <c:auto val="1"/>
        <c:lblAlgn val="ctr"/>
        <c:lblOffset val="100"/>
        <c:noMultiLvlLbl val="0"/>
      </c:catAx>
      <c:valAx>
        <c:axId val="193795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95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cap="none" baseline="0">
                <a:effectLst/>
              </a:rPr>
              <a:t>Florida</a:t>
            </a:r>
            <a:r>
              <a:rPr lang="en-US" sz="1400" b="0" i="0" u="none" strike="noStrike" cap="none" baseline="0"/>
              <a:t> </a:t>
            </a:r>
            <a:r>
              <a:rPr lang="en-US"/>
              <a:t>EEEV</a:t>
            </a:r>
            <a:r>
              <a:rPr lang="en-US" baseline="0"/>
              <a:t> surveillance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'Florida EEE surveilance'!$B$1</c:f>
              <c:strCache>
                <c:ptCount val="1"/>
                <c:pt idx="0">
                  <c:v>sentinel chickens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'Florida EEE surveilance'!$A$2:$A$11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'Florida EEE surveilance'!$B$2:$B$11</c:f>
              <c:numCache>
                <c:formatCode>General</c:formatCode>
                <c:ptCount val="10"/>
                <c:pt idx="0">
                  <c:v>172</c:v>
                </c:pt>
                <c:pt idx="1">
                  <c:v>45</c:v>
                </c:pt>
                <c:pt idx="2">
                  <c:v>95</c:v>
                </c:pt>
                <c:pt idx="3">
                  <c:v>309</c:v>
                </c:pt>
                <c:pt idx="4">
                  <c:v>173</c:v>
                </c:pt>
                <c:pt idx="5">
                  <c:v>81</c:v>
                </c:pt>
                <c:pt idx="6">
                  <c:v>90</c:v>
                </c:pt>
                <c:pt idx="7">
                  <c:v>43</c:v>
                </c:pt>
                <c:pt idx="8">
                  <c:v>154</c:v>
                </c:pt>
                <c:pt idx="9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EA-3C4F-9707-B5F28C22B268}"/>
            </c:ext>
          </c:extLst>
        </c:ser>
        <c:ser>
          <c:idx val="1"/>
          <c:order val="1"/>
          <c:tx>
            <c:strRef>
              <c:f>'Florida EEE surveilance'!$C$1</c:f>
              <c:strCache>
                <c:ptCount val="1"/>
                <c:pt idx="0">
                  <c:v>horses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'Florida EEE surveilance'!$A$2:$A$11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'Florida EEE surveilance'!$C$2:$C$11</c:f>
              <c:numCache>
                <c:formatCode>General</c:formatCode>
                <c:ptCount val="10"/>
                <c:pt idx="0">
                  <c:v>93</c:v>
                </c:pt>
                <c:pt idx="1">
                  <c:v>6</c:v>
                </c:pt>
                <c:pt idx="2">
                  <c:v>34</c:v>
                </c:pt>
                <c:pt idx="3">
                  <c:v>37</c:v>
                </c:pt>
                <c:pt idx="4">
                  <c:v>58</c:v>
                </c:pt>
                <c:pt idx="5">
                  <c:v>22</c:v>
                </c:pt>
                <c:pt idx="6">
                  <c:v>23</c:v>
                </c:pt>
                <c:pt idx="7">
                  <c:v>6</c:v>
                </c:pt>
                <c:pt idx="8">
                  <c:v>52</c:v>
                </c:pt>
                <c:pt idx="9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EA-3C4F-9707-B5F28C22B268}"/>
            </c:ext>
          </c:extLst>
        </c:ser>
        <c:ser>
          <c:idx val="2"/>
          <c:order val="2"/>
          <c:tx>
            <c:strRef>
              <c:f>'Florida EEE surveilance'!$D$1</c:f>
              <c:strCache>
                <c:ptCount val="1"/>
                <c:pt idx="0">
                  <c:v>humans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'Florida EEE surveilance'!$A$2:$A$11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'Florida EEE surveilance'!$D$2:$D$11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EA-3C4F-9707-B5F28C22B26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02344944"/>
        <c:axId val="102377728"/>
      </c:lineChart>
      <c:catAx>
        <c:axId val="10234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77728"/>
        <c:crosses val="autoZero"/>
        <c:auto val="1"/>
        <c:lblAlgn val="ctr"/>
        <c:lblOffset val="100"/>
        <c:noMultiLvlLbl val="0"/>
      </c:catAx>
      <c:valAx>
        <c:axId val="102377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4494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488922580329646"/>
          <c:y val="0.13653259274454421"/>
          <c:w val="0.15059421920086077"/>
          <c:h val="0.117976425291527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'EEEV positive birds'!$B$1</c:f>
              <c:strCache>
                <c:ptCount val="1"/>
                <c:pt idx="0">
                  <c:v>number_of_birds_tested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'EEEV positive birds'!$A$2:$A$10</c:f>
              <c:strCache>
                <c:ptCount val="9"/>
                <c:pt idx="0">
                  <c:v>Canada goose</c:v>
                </c:pt>
                <c:pt idx="1">
                  <c:v>Mallard</c:v>
                </c:pt>
                <c:pt idx="2">
                  <c:v>Mute swan</c:v>
                </c:pt>
                <c:pt idx="3">
                  <c:v>Wood duck</c:v>
                </c:pt>
                <c:pt idx="4">
                  <c:v>Common raven</c:v>
                </c:pt>
                <c:pt idx="5">
                  <c:v>Laughing gull</c:v>
                </c:pt>
                <c:pt idx="6">
                  <c:v>Double-crested cormorant</c:v>
                </c:pt>
                <c:pt idx="7">
                  <c:v>American coot</c:v>
                </c:pt>
                <c:pt idx="8">
                  <c:v>White ibis</c:v>
                </c:pt>
              </c:strCache>
            </c:strRef>
          </c:cat>
          <c:val>
            <c:numRef>
              <c:f>'EEEV positive birds'!$B$2:$B$10</c:f>
              <c:numCache>
                <c:formatCode>General</c:formatCode>
                <c:ptCount val="9"/>
                <c:pt idx="0">
                  <c:v>366</c:v>
                </c:pt>
                <c:pt idx="1">
                  <c:v>58</c:v>
                </c:pt>
                <c:pt idx="2">
                  <c:v>90</c:v>
                </c:pt>
                <c:pt idx="3">
                  <c:v>4</c:v>
                </c:pt>
                <c:pt idx="4">
                  <c:v>3</c:v>
                </c:pt>
                <c:pt idx="5">
                  <c:v>19</c:v>
                </c:pt>
                <c:pt idx="6">
                  <c:v>79</c:v>
                </c:pt>
                <c:pt idx="7">
                  <c:v>12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BE-3343-90E6-32CAF5DC912F}"/>
            </c:ext>
          </c:extLst>
        </c:ser>
        <c:ser>
          <c:idx val="1"/>
          <c:order val="1"/>
          <c:tx>
            <c:strRef>
              <c:f>'EEEV positive birds'!$C$1</c:f>
              <c:strCache>
                <c:ptCount val="1"/>
                <c:pt idx="0">
                  <c:v>number_of_positive_birds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'EEEV positive birds'!$A$2:$A$10</c:f>
              <c:strCache>
                <c:ptCount val="9"/>
                <c:pt idx="0">
                  <c:v>Canada goose</c:v>
                </c:pt>
                <c:pt idx="1">
                  <c:v>Mallard</c:v>
                </c:pt>
                <c:pt idx="2">
                  <c:v>Mute swan</c:v>
                </c:pt>
                <c:pt idx="3">
                  <c:v>Wood duck</c:v>
                </c:pt>
                <c:pt idx="4">
                  <c:v>Common raven</c:v>
                </c:pt>
                <c:pt idx="5">
                  <c:v>Laughing gull</c:v>
                </c:pt>
                <c:pt idx="6">
                  <c:v>Double-crested cormorant</c:v>
                </c:pt>
                <c:pt idx="7">
                  <c:v>American coot</c:v>
                </c:pt>
                <c:pt idx="8">
                  <c:v>White ibis</c:v>
                </c:pt>
              </c:strCache>
            </c:strRef>
          </c:cat>
          <c:val>
            <c:numRef>
              <c:f>'EEEV positive birds'!$C$2:$C$10</c:f>
              <c:numCache>
                <c:formatCode>General</c:formatCode>
                <c:ptCount val="9"/>
                <c:pt idx="0">
                  <c:v>4</c:v>
                </c:pt>
                <c:pt idx="1">
                  <c:v>2</c:v>
                </c:pt>
                <c:pt idx="2">
                  <c:v>5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BE-3343-90E6-32CAF5DC9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68863744"/>
        <c:axId val="1915896944"/>
      </c:barChart>
      <c:catAx>
        <c:axId val="1868863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896944"/>
        <c:crosses val="autoZero"/>
        <c:auto val="1"/>
        <c:lblAlgn val="ctr"/>
        <c:lblOffset val="100"/>
        <c:noMultiLvlLbl val="0"/>
      </c:catAx>
      <c:valAx>
        <c:axId val="1915896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86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 i="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5T02:53:51.9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90 140 24575,'91'-13'0,"-56"5"0,48 4 0,-74 4 0,5 0 0,0 0 0,-2 0 0,2 0 0,-4 0 0,4 0 0,-5 0 0,5 0 0,-8 0 0,4 0 0,1 0 0,11 0 0,-2-3 0,-13 2 0,-27-3 0,-4 4 0,-12 0 0,21-3 0,-12-10 0,12 7 0,-25-10 0,22 15 0,-11-6 0,7 6 0,10-5 0,-10 6 0,14-3 0,-6 3 0,7 0 0,-3 0 0,-4-4 0,2 4 0,-1-7 0,7 7 0,-7-10 0,4 9 0,-4-6 0,7 7 0,-7 0 0,4 0 0,-4 0 0,-1 0 0,6 0 0,-4-6 0,6 1 0,2-5 0,28 22 0,-14-8 0,26 18 0,-25-14 0,2 2 0,3 5 0,8-5 0,10 9 0,-14-13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5T02:53:57.7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 35 24575,'-8'-22'0,"1"9"0,11 46 0,-3-1 0,2 14 0,-3-5 0,0-15 0,0 4 0,0-4 0,0-14 0,0 2 0,4-4 0,-4 1 0,4 3 0,2 1 0,-4-4 0,4-1 0,-6 3 0,0-2 0,0 0 0,0-4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9A340-53E9-9F41-8019-21EC508EBC02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557D5-DACB-C04F-AE44-70CD85D77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74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davidchung/Desktop/DataAnalyticsFile/capstone/mich_pos_county_heatmap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highest number of cases reported in more than half a century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5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10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file:///Users/davidchung/Desktop/DataAnalyticsFile/capstone/mich_pos_county_heatmap.html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46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Michigan </a:t>
            </a:r>
            <a:r>
              <a:rPr lang="en-US" dirty="0" err="1"/>
              <a:t>precip</a:t>
            </a:r>
            <a:r>
              <a:rPr lang="en-US" dirty="0"/>
              <a:t> and </a:t>
            </a:r>
            <a:r>
              <a:rPr lang="en-US" dirty="0" err="1"/>
              <a:t>eee</a:t>
            </a:r>
            <a:r>
              <a:rPr lang="en-US" dirty="0"/>
              <a:t> cases, no correlation at all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58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Killing frost days and EEE cases, no correlation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4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birds, migratory birds could possibly link the two states Michigan, </a:t>
            </a:r>
            <a:r>
              <a:rPr lang="en-US" dirty="0" err="1"/>
              <a:t>massachusetts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4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EEEV surveillance in Florida, do not see any spike in 2018, or 2019 so not migratory birds. Not from </a:t>
            </a:r>
            <a:r>
              <a:rPr lang="en-US" dirty="0" err="1"/>
              <a:t>florida</a:t>
            </a:r>
            <a:endParaRPr lang="en-US" dirty="0"/>
          </a:p>
          <a:p>
            <a:r>
              <a:rPr lang="en-US" dirty="0"/>
              <a:t>Migratory birds that do not originate from </a:t>
            </a:r>
            <a:r>
              <a:rPr lang="en-US" dirty="0" err="1"/>
              <a:t>florida</a:t>
            </a:r>
            <a:r>
              <a:rPr lang="en-US" dirty="0"/>
              <a:t>. Migratory bird that migrate to Midwest and northeast because if it was resident birds no chance of both mass and </a:t>
            </a:r>
            <a:r>
              <a:rPr lang="en-US" dirty="0" err="1"/>
              <a:t>mich.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EEEV and mute swan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05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Overlay of EEEV positive heatmap with mute swan population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1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1.Massachusetts</a:t>
            </a:r>
          </a:p>
          <a:p>
            <a:r>
              <a:rPr lang="en-US" dirty="0"/>
              <a:t>2. Michigan</a:t>
            </a:r>
          </a:p>
          <a:p>
            <a:r>
              <a:rPr lang="en-US" dirty="0"/>
              <a:t>3. New Jersey</a:t>
            </a:r>
          </a:p>
          <a:p>
            <a:r>
              <a:rPr lang="en-US" dirty="0"/>
              <a:t>4. Connecticut</a:t>
            </a:r>
          </a:p>
          <a:p>
            <a:r>
              <a:rPr lang="en-US" dirty="0"/>
              <a:t>5. Rhode Island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78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EEE cases tri state area and Michigan. 2019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0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2018:2 positive one in Lakeville Plymouth county, Hubbardston</a:t>
            </a:r>
          </a:p>
          <a:p>
            <a:r>
              <a:rPr lang="en-US" dirty="0"/>
              <a:t>2017: Bristol , Westport county(2)</a:t>
            </a:r>
          </a:p>
          <a:p>
            <a:r>
              <a:rPr lang="en-US" dirty="0"/>
              <a:t>2016:Kingston,middleborough,west </a:t>
            </a:r>
            <a:r>
              <a:rPr lang="en-US" dirty="0" err="1"/>
              <a:t>bridgewater,yarmouth</a:t>
            </a:r>
            <a:r>
              <a:rPr lang="en-US" dirty="0"/>
              <a:t>(4)</a:t>
            </a:r>
          </a:p>
          <a:p>
            <a:r>
              <a:rPr lang="en-US" dirty="0"/>
              <a:t>2015:northbridge(1)</a:t>
            </a:r>
          </a:p>
          <a:p>
            <a:r>
              <a:rPr lang="en-US" dirty="0"/>
              <a:t>2014:Bristol county:14, Plymouth county 15 (33)</a:t>
            </a:r>
          </a:p>
          <a:p>
            <a:r>
              <a:rPr lang="en-US" dirty="0"/>
              <a:t>2012:267 positive mosquitoes</a:t>
            </a:r>
          </a:p>
          <a:p>
            <a:r>
              <a:rPr lang="en-US" dirty="0"/>
              <a:t>2011:80 positive mosquitoes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42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50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2019: top two counties Bristol and Plymouth</a:t>
            </a:r>
          </a:p>
          <a:p>
            <a:r>
              <a:rPr lang="en-US" dirty="0"/>
              <a:t>2014: top two counties Bristol and </a:t>
            </a:r>
            <a:r>
              <a:rPr lang="en-US" dirty="0" err="1"/>
              <a:t>plymouth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3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Did Michigan and Massachusetts(northeast states) have similar climate leading up to 2019 outbreak?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 precipitation sept –November, Mosquito lay their eggs in water , lay eggs in fall for before shutting down for winter.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4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days of hard freeze leading up to respective summer and corresponding EEEV cases that summer.</a:t>
            </a:r>
          </a:p>
          <a:p>
            <a:endParaRPr lang="en-US" dirty="0"/>
          </a:p>
          <a:p>
            <a:r>
              <a:rPr lang="en-US" dirty="0"/>
              <a:t>Looking at mosquito weather data. 2012 seems local but 2019 seems regional. Why.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1F04-970F-AB40-B4EE-07CC99ED10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9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68936-3699-8D4A-A2E7-09C851CB9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7887-EF88-D043-8130-2488750BD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F6A9B-1FE3-5A40-B3D8-D1140C2E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6A77-2503-7444-9DD1-15925808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C1B4-8157-CA41-81BA-566A18DB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3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DD8F-CAD3-CA47-A820-5772DFFD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A198C-3CD2-FF4F-8CD3-71B558C3B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D79C1-3F24-7047-99D1-245C68BA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FA21C-AB4B-6C4E-87C4-F5C9B64E3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25B77-1139-CE43-B287-E304EBB6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8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C3D9C-8961-9F40-BC69-DBC618DFA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70C6F-F919-E141-BA60-0F31FCEEA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E0558-7ED3-7D47-8598-B55DF8BF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445C9-0EE8-E74F-825C-E97C4CB97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4B317-3376-BD4A-AACD-D130C68FA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9A6-320F-7647-9B77-8D170AF8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F7BB-9A38-B44C-90AB-3A13CB39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C5450-AD4B-F741-BB63-44D35673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81C88-CEE2-7D42-825D-DF77F15E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77E-3387-F247-B713-53914932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1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C09E-ECD7-9949-BE62-E38A65D0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AF5A5-9F92-184B-A395-58B345072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649BA-D391-F046-B3A0-D329D2C24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6BC3B-CEC3-6041-A9BE-40486C73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0CCD4-91F7-9142-AB10-CB766DC3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5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39C4-1D25-024D-9298-9919BF76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593DC-55D4-4D4A-8F2E-FFC411348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5B116-EA8F-274A-8D10-9C2644CCD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360A9-44AD-9540-AE1E-61454586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EAB5-24E5-004D-B42E-349BB209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F3D76-0E84-8B42-8F49-911E6C37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7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02BA-173E-3F46-B4CE-09498D5F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6622-4816-604D-BD80-BC104A155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8A825-8C33-5147-960E-1EF0A3752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28FFC-F9A4-0D42-AEA5-B04D68061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6019BA-C739-5E4D-892D-964225DFC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A51CA-19EA-2344-AB45-B027FBE96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78D6E-4277-4842-9EC7-A2BC3ED1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6EAC3F-78F7-8D4B-AEFE-A87967AC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3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B0B4-13EE-2643-9B7E-02C01FC8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FD94A-2BE5-814F-9B3C-5FCD164C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63261-5484-9D4F-AB60-A8FC38AD3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EF70A-0294-7A4C-BAE5-649F5287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3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790AA-AFF2-0B47-882B-79A1B0230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70CD5-73CE-7349-B4C5-4816E57F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A011-456C-BC4B-9BE0-DF952E77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8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67E6-4ED6-9A48-8CC7-C9412BE1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E3B7-7F68-8645-B4B3-498FF400D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5B210-F34A-2940-BDBB-58A2BEFD0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679D5-52FA-0046-AAE1-45478263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E47C5-C303-D34B-85BE-ABC2D1B9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3AA37-E027-3D46-9109-63A15539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2FF6-82FF-DD4E-A71C-A38E0E1D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1F22E-77A7-9F46-BAFB-F877366F4C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B648A-EF6A-7F45-A287-9DDD1E798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142FD-6BF8-FB4D-9568-66C43A62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74981-7C5E-F844-8AC2-D6FD3733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B1FC4-4427-8A4B-88D6-51DF1E9C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7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D85A8-7C58-DC43-BF69-4D3FCD28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DB917-362D-054F-8312-9AFEA38EA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CBD75-210F-2748-8973-02C6AD4BC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54B53-BC7D-2B49-8907-26D91C8D432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8EED7-0C23-2C4C-B2A7-9F8F1444D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AD496-AB78-5842-969E-ACEC310CA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D5E82-2048-2542-80BC-9FF2940D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em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aa.gov/" TargetMode="External"/><Relationship Id="rId2" Type="http://schemas.openxmlformats.org/officeDocument/2006/relationships/hyperlink" Target="http://www.cdc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bif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6C2D62-9744-8B40-8924-D1FA6C000E9D}"/>
              </a:ext>
            </a:extLst>
          </p:cNvPr>
          <p:cNvSpPr/>
          <p:nvPr/>
        </p:nvSpPr>
        <p:spPr>
          <a:xfrm>
            <a:off x="1273172" y="2136338"/>
            <a:ext cx="96456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indent="0" algn="ctr">
              <a:buNone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Eastern Equine Encephalitis: 2019</a:t>
            </a:r>
          </a:p>
          <a:p>
            <a:pPr marL="0" indent="0" algn="ctr">
              <a:buNone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Outbreak or Outlier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4D526-0BEA-014B-83E4-7B110DEEE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660" y="5377069"/>
            <a:ext cx="4800601" cy="9243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David Chung</a:t>
            </a:r>
          </a:p>
          <a:p>
            <a:pPr marL="0" indent="0">
              <a:buNone/>
            </a:pPr>
            <a:r>
              <a:rPr lang="en-US" dirty="0"/>
              <a:t>NSS Data Analytics Cohort 1</a:t>
            </a:r>
          </a:p>
        </p:txBody>
      </p:sp>
    </p:spTree>
    <p:extLst>
      <p:ext uri="{BB962C8B-B14F-4D97-AF65-F5344CB8AC3E}">
        <p14:creationId xmlns:p14="http://schemas.microsoft.com/office/powerpoint/2010/main" val="2465855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1EBB-8422-B745-95F0-FF40CDAA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4" y="128357"/>
            <a:ext cx="10836965" cy="1325563"/>
          </a:xfrm>
        </p:spPr>
        <p:txBody>
          <a:bodyPr/>
          <a:lstStyle/>
          <a:p>
            <a:r>
              <a:rPr lang="en-US" dirty="0"/>
              <a:t>EEEV Positive Mosquitoes in Massachusetts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6AFA2DC-7637-4549-AD63-3C15B42782C5}"/>
              </a:ext>
            </a:extLst>
          </p:cNvPr>
          <p:cNvGraphicFramePr>
            <a:graphicFrameLocks/>
          </p:cNvGraphicFramePr>
          <p:nvPr/>
        </p:nvGraphicFramePr>
        <p:xfrm>
          <a:off x="774775" y="1453920"/>
          <a:ext cx="5160542" cy="4201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0B6121B-E15D-B246-BF61-0B38B7879B5F}"/>
              </a:ext>
            </a:extLst>
          </p:cNvPr>
          <p:cNvGraphicFramePr>
            <a:graphicFrameLocks/>
          </p:cNvGraphicFramePr>
          <p:nvPr/>
        </p:nvGraphicFramePr>
        <p:xfrm>
          <a:off x="6322231" y="1453920"/>
          <a:ext cx="5160540" cy="4201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9754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E19C-0178-7B4A-8029-80E96979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73" y="136594"/>
            <a:ext cx="10442713" cy="1294710"/>
          </a:xfrm>
        </p:spPr>
        <p:txBody>
          <a:bodyPr/>
          <a:lstStyle/>
          <a:p>
            <a:r>
              <a:rPr lang="en-US" dirty="0"/>
              <a:t>EEEV Positive Mosquitoes in New Jersey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C5876-D689-7E4F-8488-55755846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507" y="1477206"/>
            <a:ext cx="7700841" cy="4427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1AACD-0304-334C-95E0-47D96975295A}"/>
              </a:ext>
            </a:extLst>
          </p:cNvPr>
          <p:cNvSpPr txBox="1"/>
          <p:nvPr/>
        </p:nvSpPr>
        <p:spPr>
          <a:xfrm>
            <a:off x="8296828" y="5950594"/>
            <a:ext cx="288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Jersey Health Dept.</a:t>
            </a:r>
          </a:p>
        </p:txBody>
      </p:sp>
    </p:spTree>
    <p:extLst>
      <p:ext uri="{BB962C8B-B14F-4D97-AF65-F5344CB8AC3E}">
        <p14:creationId xmlns:p14="http://schemas.microsoft.com/office/powerpoint/2010/main" val="139426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01BB-756E-994A-85C4-93AED317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74" y="365125"/>
            <a:ext cx="11698356" cy="1016063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Positive mosquitoes by county and city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7E5003-9DC1-C543-966F-778A80E49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638" y="1957715"/>
            <a:ext cx="4795961" cy="2805185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BE2336F-C2BF-9A4F-BE46-E1BDDCDD294D}"/>
              </a:ext>
            </a:extLst>
          </p:cNvPr>
          <p:cNvGraphicFramePr>
            <a:graphicFrameLocks/>
          </p:cNvGraphicFramePr>
          <p:nvPr/>
        </p:nvGraphicFramePr>
        <p:xfrm>
          <a:off x="5973170" y="1744866"/>
          <a:ext cx="5302605" cy="3018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459F00-4E6B-3A40-8695-D6EC5B52C5A0}"/>
              </a:ext>
            </a:extLst>
          </p:cNvPr>
          <p:cNvSpPr txBox="1"/>
          <p:nvPr/>
        </p:nvSpPr>
        <p:spPr>
          <a:xfrm>
            <a:off x="2828041" y="4834445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331E5-9D5F-0842-8159-B87E863CCAB0}"/>
              </a:ext>
            </a:extLst>
          </p:cNvPr>
          <p:cNvSpPr txBox="1"/>
          <p:nvPr/>
        </p:nvSpPr>
        <p:spPr>
          <a:xfrm>
            <a:off x="8474697" y="4834445"/>
            <a:ext cx="180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89942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9DBB05-6E9F-FB4F-BBEA-143F2A69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94" y="1591319"/>
            <a:ext cx="6596781" cy="43149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7F3843-6AA0-C244-B045-095A3641B529}"/>
              </a:ext>
            </a:extLst>
          </p:cNvPr>
          <p:cNvSpPr txBox="1">
            <a:spLocks/>
          </p:cNvSpPr>
          <p:nvPr/>
        </p:nvSpPr>
        <p:spPr>
          <a:xfrm>
            <a:off x="3242990" y="194994"/>
            <a:ext cx="5399787" cy="1316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/>
              <a:t>  EEEV positive mosquitoes in 2019		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9132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D84B7-D8B5-4D43-852E-A0535D3A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73" y="411292"/>
            <a:ext cx="10515600" cy="1325563"/>
          </a:xfrm>
        </p:spPr>
        <p:txBody>
          <a:bodyPr/>
          <a:lstStyle/>
          <a:p>
            <a:r>
              <a:rPr lang="en-US" dirty="0"/>
              <a:t>Factors influencing mosquito population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19F276-91CE-8945-849D-07E7DCC406E5}"/>
              </a:ext>
            </a:extLst>
          </p:cNvPr>
          <p:cNvSpPr/>
          <p:nvPr/>
        </p:nvSpPr>
        <p:spPr>
          <a:xfrm>
            <a:off x="983973" y="2534478"/>
            <a:ext cx="9263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Precipitation:  Many mosquito species experience an increase in larval habitat availability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	        due to increased precipitation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C2DA0-13AC-0B46-94FE-A523C3455BD4}"/>
              </a:ext>
            </a:extLst>
          </p:cNvPr>
          <p:cNvSpPr/>
          <p:nvPr/>
        </p:nvSpPr>
        <p:spPr>
          <a:xfrm>
            <a:off x="983973" y="3978432"/>
            <a:ext cx="9332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Temperature:  Killing frost is defined as two consecutive hours at a temperature below 28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	         degrees Fahrenheit</a:t>
            </a:r>
          </a:p>
        </p:txBody>
      </p:sp>
    </p:spTree>
    <p:extLst>
      <p:ext uri="{BB962C8B-B14F-4D97-AF65-F5344CB8AC3E}">
        <p14:creationId xmlns:p14="http://schemas.microsoft.com/office/powerpoint/2010/main" val="109069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DFD2-284D-3948-ADEA-CD6C7EFC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767" y="387863"/>
            <a:ext cx="11595370" cy="112946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Precipitation and EEEV Human Cases in Plymouth County (MA)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ACE19-85B9-D84D-857D-D9459C5F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591" y="2041563"/>
            <a:ext cx="2265619" cy="944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0C697-C94A-4943-A062-531E42418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251" y="1517323"/>
            <a:ext cx="7571965" cy="52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4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8965-BA56-A241-B4A9-3A9AFBBD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0" y="127898"/>
            <a:ext cx="10220739" cy="712620"/>
          </a:xfrm>
        </p:spPr>
        <p:txBody>
          <a:bodyPr/>
          <a:lstStyle/>
          <a:p>
            <a:r>
              <a:rPr lang="en-US" dirty="0"/>
              <a:t>Killing frost days and EEEV human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B7350-6B9F-8C40-A7A0-BAE8D63C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64" y="2004017"/>
            <a:ext cx="1371600" cy="62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B1860-D7ED-4D4C-84BE-7DDBAECEE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545" y="793821"/>
            <a:ext cx="5523471" cy="60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18040D-EEBF-C043-A069-DDF3D77D5933}"/>
              </a:ext>
            </a:extLst>
          </p:cNvPr>
          <p:cNvSpPr/>
          <p:nvPr/>
        </p:nvSpPr>
        <p:spPr>
          <a:xfrm>
            <a:off x="10529351" y="2577829"/>
            <a:ext cx="369651" cy="1848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F1D191-3D15-8141-983D-E87F0BD88D10}"/>
                  </a:ext>
                </a:extLst>
              </p14:cNvPr>
              <p14:cNvContentPartPr/>
              <p14:nvPr/>
            </p14:nvContentPartPr>
            <p14:xfrm>
              <a:off x="9891360" y="2503984"/>
              <a:ext cx="174600" cy="50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F1D191-3D15-8141-983D-E87F0BD88D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8720" y="2441344"/>
                <a:ext cx="3002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F1A64-8399-4A42-9F97-8FD16808D1A1}"/>
                  </a:ext>
                </a:extLst>
              </p14:cNvPr>
              <p14:cNvContentPartPr/>
              <p14:nvPr/>
            </p14:nvContentPartPr>
            <p14:xfrm>
              <a:off x="9856080" y="2491744"/>
              <a:ext cx="11160" cy="134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F1A64-8399-4A42-9F97-8FD16808D1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93080" y="2428744"/>
                <a:ext cx="136800" cy="259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D7D4E29-60AC-2742-B0B0-F3E66FCC1D60}"/>
              </a:ext>
            </a:extLst>
          </p:cNvPr>
          <p:cNvSpPr txBox="1"/>
          <p:nvPr/>
        </p:nvSpPr>
        <p:spPr>
          <a:xfrm>
            <a:off x="9677341" y="2357510"/>
            <a:ext cx="1274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Killing Frost Days</a:t>
            </a:r>
          </a:p>
        </p:txBody>
      </p:sp>
    </p:spTree>
    <p:extLst>
      <p:ext uri="{BB962C8B-B14F-4D97-AF65-F5344CB8AC3E}">
        <p14:creationId xmlns:p14="http://schemas.microsoft.com/office/powerpoint/2010/main" val="361601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A6DF-0119-3A45-A260-67C7E9DD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019"/>
            <a:ext cx="10515600" cy="4351338"/>
          </a:xfrm>
        </p:spPr>
        <p:txBody>
          <a:bodyPr/>
          <a:lstStyle/>
          <a:p>
            <a:r>
              <a:rPr lang="en-US" dirty="0"/>
              <a:t>2012: High precipitation &amp; Low Kill frost days -&gt; Possibility of Increased Mosquito population -&gt; 7 EEE Cases</a:t>
            </a:r>
          </a:p>
          <a:p>
            <a:endParaRPr lang="en-US" dirty="0"/>
          </a:p>
          <a:p>
            <a:r>
              <a:rPr lang="en-US" dirty="0"/>
              <a:t>2019: High precipitation &amp; Average Kill frost days -&gt; 12 EEE Cases?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7C65-A97A-5E4D-A31E-C8D4CCDD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366" y="292079"/>
            <a:ext cx="9039426" cy="1137887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EEEV Positive Animals and 		Humans in Michigan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5409F-6D13-7D4E-8B59-CCA25A51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91" y="1809345"/>
            <a:ext cx="5775164" cy="421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5D0A5-B68F-824C-A7EA-8C5FA0092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634" y="2100926"/>
            <a:ext cx="4844184" cy="34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5E99-7A4E-954C-A0CF-927B5FE4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50"/>
            <a:ext cx="10484556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Precipitation and Human EEEV Cases in Michigan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9F2CE7-FA8D-3148-8227-DB242EF18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396" y="936626"/>
            <a:ext cx="9912560" cy="5841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97512-5D39-7D4C-BCFB-A239F00FE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956" y="936626"/>
            <a:ext cx="1371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0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D108-11AA-444B-B301-9905F2E2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Eastern Equine Encephalitis (EEE)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9D4E9-1B74-1E4E-B7AE-A2BB8D2CE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 EEE virus</a:t>
            </a:r>
            <a:r>
              <a:rPr lang="en-US" dirty="0"/>
              <a:t> is a rare cause of brain infections (encephalitis).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Only a few cases are reported in the United States each year.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Approximately 30% of people with EEE die and many survivors have</a:t>
            </a:r>
          </a:p>
          <a:p>
            <a:pPr marL="0" indent="0">
              <a:buNone/>
            </a:pPr>
            <a:r>
              <a:rPr lang="en-US" dirty="0"/>
              <a:t>    ongoing neurologic problems.</a:t>
            </a:r>
          </a:p>
        </p:txBody>
      </p:sp>
    </p:spTree>
    <p:extLst>
      <p:ext uri="{BB962C8B-B14F-4D97-AF65-F5344CB8AC3E}">
        <p14:creationId xmlns:p14="http://schemas.microsoft.com/office/powerpoint/2010/main" val="227635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6106-3232-A44E-8A62-B15B77DA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499"/>
            <a:ext cx="10515600" cy="895264"/>
          </a:xfrm>
        </p:spPr>
        <p:txBody>
          <a:bodyPr/>
          <a:lstStyle/>
          <a:p>
            <a:r>
              <a:rPr lang="en-US" dirty="0"/>
              <a:t>Killing frost days and human EEEV in Michigan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9AF44F-F456-D044-9A5B-EB67F4E3D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1729" y="953765"/>
            <a:ext cx="7389341" cy="5758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919A3-6DF7-184E-BD57-A8FB0FD37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018" y="1151174"/>
            <a:ext cx="1371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8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243D-22B7-3C4A-B225-73A5B143D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58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Link between Michigan and Massachusetts (Northeast States)? </a:t>
            </a:r>
          </a:p>
        </p:txBody>
      </p:sp>
    </p:spTree>
    <p:extLst>
      <p:ext uri="{BB962C8B-B14F-4D97-AF65-F5344CB8AC3E}">
        <p14:creationId xmlns:p14="http://schemas.microsoft.com/office/powerpoint/2010/main" val="1451286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E651-4438-1F4E-B3FD-C5F522B6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26" y="157784"/>
            <a:ext cx="10913076" cy="1325563"/>
          </a:xfrm>
        </p:spPr>
        <p:txBody>
          <a:bodyPr/>
          <a:lstStyle/>
          <a:p>
            <a:r>
              <a:rPr lang="en-US" dirty="0"/>
              <a:t>Eastern Equine Encephalitis Transmission Cycle</a:t>
            </a:r>
          </a:p>
        </p:txBody>
      </p:sp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647CD501-4EB0-AC4A-86EB-45E33C649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140" y="3437238"/>
            <a:ext cx="1107989" cy="1107989"/>
          </a:xfrm>
          <a:prstGeom prst="rect">
            <a:avLst/>
          </a:prstGeom>
        </p:spPr>
      </p:pic>
      <p:pic>
        <p:nvPicPr>
          <p:cNvPr id="11" name="Graphic 10" descr="Family with two children">
            <a:extLst>
              <a:ext uri="{FF2B5EF4-FFF2-40B4-BE49-F238E27FC236}">
                <a16:creationId xmlns:a16="http://schemas.microsoft.com/office/drawing/2014/main" id="{8F966F95-A19F-6542-94ED-E13A7C3D1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8953" y="1783492"/>
            <a:ext cx="1219200" cy="1219200"/>
          </a:xfrm>
          <a:prstGeom prst="rect">
            <a:avLst/>
          </a:prstGeom>
        </p:spPr>
      </p:pic>
      <p:pic>
        <p:nvPicPr>
          <p:cNvPr id="13" name="Graphic 12" descr="Horse">
            <a:extLst>
              <a:ext uri="{FF2B5EF4-FFF2-40B4-BE49-F238E27FC236}">
                <a16:creationId xmlns:a16="http://schemas.microsoft.com/office/drawing/2014/main" id="{7C2E7E66-A777-4C4B-9C04-E53552D69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3136" y="5390935"/>
            <a:ext cx="914400" cy="914400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A45AFAD4-17CC-1F45-82DB-7D91C79F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3437238"/>
            <a:ext cx="1107989" cy="1107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EED58-E764-4D47-90AA-CF5567140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7143" y="3272866"/>
            <a:ext cx="2277337" cy="16328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0E1E64-0443-A84A-85AC-AEEA0948E0D8}"/>
              </a:ext>
            </a:extLst>
          </p:cNvPr>
          <p:cNvCxnSpPr/>
          <p:nvPr/>
        </p:nvCxnSpPr>
        <p:spPr>
          <a:xfrm flipV="1">
            <a:off x="1285103" y="2693773"/>
            <a:ext cx="580767" cy="6178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190B5F-46B3-9848-A9A8-F530CD4112B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55062" y="2642866"/>
            <a:ext cx="647133" cy="7943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B13C16-FC66-AD4D-BD8A-26B342AA7578}"/>
              </a:ext>
            </a:extLst>
          </p:cNvPr>
          <p:cNvCxnSpPr>
            <a:cxnSpLocks/>
          </p:cNvCxnSpPr>
          <p:nvPr/>
        </p:nvCxnSpPr>
        <p:spPr>
          <a:xfrm flipH="1">
            <a:off x="4485483" y="4616238"/>
            <a:ext cx="567486" cy="847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E58E61-AA82-B248-AFE1-78D0036AD00E}"/>
              </a:ext>
            </a:extLst>
          </p:cNvPr>
          <p:cNvCxnSpPr>
            <a:cxnSpLocks/>
          </p:cNvCxnSpPr>
          <p:nvPr/>
        </p:nvCxnSpPr>
        <p:spPr>
          <a:xfrm flipH="1" flipV="1">
            <a:off x="1346126" y="4632922"/>
            <a:ext cx="623985" cy="908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0C15F-D729-A84E-8965-5B231262DF94}"/>
              </a:ext>
            </a:extLst>
          </p:cNvPr>
          <p:cNvCxnSpPr>
            <a:cxnSpLocks/>
          </p:cNvCxnSpPr>
          <p:nvPr/>
        </p:nvCxnSpPr>
        <p:spPr>
          <a:xfrm>
            <a:off x="5861977" y="4010492"/>
            <a:ext cx="6669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6C743C-5DD4-E24C-BE68-D93A0DD17A0F}"/>
              </a:ext>
            </a:extLst>
          </p:cNvPr>
          <p:cNvCxnSpPr>
            <a:cxnSpLocks/>
          </p:cNvCxnSpPr>
          <p:nvPr/>
        </p:nvCxnSpPr>
        <p:spPr>
          <a:xfrm flipV="1">
            <a:off x="8924727" y="2559844"/>
            <a:ext cx="898895" cy="494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97273F-FAF8-344A-A610-F361E1BE5FD3}"/>
              </a:ext>
            </a:extLst>
          </p:cNvPr>
          <p:cNvCxnSpPr>
            <a:cxnSpLocks/>
          </p:cNvCxnSpPr>
          <p:nvPr/>
        </p:nvCxnSpPr>
        <p:spPr>
          <a:xfrm>
            <a:off x="8924727" y="4966443"/>
            <a:ext cx="1121316" cy="6888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C4B69F-34E9-EF4B-A2A0-7592C278D411}"/>
              </a:ext>
            </a:extLst>
          </p:cNvPr>
          <p:cNvSpPr txBox="1"/>
          <p:nvPr/>
        </p:nvSpPr>
        <p:spPr>
          <a:xfrm>
            <a:off x="6910031" y="4966443"/>
            <a:ext cx="201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8D9E4C-C052-024C-A28B-0532878CBE86}"/>
              </a:ext>
            </a:extLst>
          </p:cNvPr>
          <p:cNvSpPr txBox="1"/>
          <p:nvPr/>
        </p:nvSpPr>
        <p:spPr>
          <a:xfrm>
            <a:off x="559649" y="4301522"/>
            <a:ext cx="130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reservoir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3CA3A1-AE1F-124D-A5CE-74173BAE380F}"/>
              </a:ext>
            </a:extLst>
          </p:cNvPr>
          <p:cNvSpPr txBox="1"/>
          <p:nvPr/>
        </p:nvSpPr>
        <p:spPr>
          <a:xfrm>
            <a:off x="4667522" y="4302380"/>
            <a:ext cx="130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reservoir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B651-F17A-1445-AC3C-2305F190E15D}"/>
              </a:ext>
            </a:extLst>
          </p:cNvPr>
          <p:cNvSpPr txBox="1"/>
          <p:nvPr/>
        </p:nvSpPr>
        <p:spPr>
          <a:xfrm>
            <a:off x="2762574" y="3311611"/>
            <a:ext cx="134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A8D34D-CE7E-3246-9D72-30A0BD1341E4}"/>
              </a:ext>
            </a:extLst>
          </p:cNvPr>
          <p:cNvSpPr txBox="1"/>
          <p:nvPr/>
        </p:nvSpPr>
        <p:spPr>
          <a:xfrm>
            <a:off x="2757071" y="4603289"/>
            <a:ext cx="134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7E3BB69-2AE4-7B45-84E5-1F8BC483FD10}"/>
              </a:ext>
            </a:extLst>
          </p:cNvPr>
          <p:cNvSpPr/>
          <p:nvPr/>
        </p:nvSpPr>
        <p:spPr>
          <a:xfrm>
            <a:off x="4103958" y="2994349"/>
            <a:ext cx="2347523" cy="21755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AC035A-C7E2-8C44-B990-8A5845DA26FC}"/>
              </a:ext>
            </a:extLst>
          </p:cNvPr>
          <p:cNvSpPr/>
          <p:nvPr/>
        </p:nvSpPr>
        <p:spPr>
          <a:xfrm>
            <a:off x="111341" y="2881855"/>
            <a:ext cx="2347523" cy="21755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3ECB7-CC8C-DB4D-AD3F-F54A59718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0399" y="1588007"/>
            <a:ext cx="2177143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C8094-553E-6A47-B755-F4809493AF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204" y="5483072"/>
            <a:ext cx="217714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1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2A-84F9-2748-9DAA-52F37747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FE2-B620-9143-A58B-0B103B57D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Birds are known to be reservoirs for vector borne diseases ( i.e. WNV)</a:t>
            </a:r>
          </a:p>
          <a:p>
            <a:endParaRPr lang="en-US" dirty="0"/>
          </a:p>
          <a:p>
            <a:r>
              <a:rPr lang="en-US" dirty="0"/>
              <a:t>EEEV Infected wild birds are mostly asymptomatic but have high viral load such that mosquitoes that feed on them can transmit the virus.</a:t>
            </a:r>
          </a:p>
          <a:p>
            <a:endParaRPr lang="en-US" dirty="0"/>
          </a:p>
          <a:p>
            <a:r>
              <a:rPr lang="en-US" dirty="0"/>
              <a:t>Analyze </a:t>
            </a:r>
            <a:r>
              <a:rPr lang="en-US" u="sng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Migratory birds </a:t>
            </a:r>
            <a:r>
              <a:rPr lang="en-US" dirty="0"/>
              <a:t>and </a:t>
            </a:r>
            <a:r>
              <a:rPr lang="en-US" b="1" u="sng" dirty="0"/>
              <a:t>Permanent Resident birds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24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C28F6E-96CE-DF46-AAA4-ECB51B0D56F7}"/>
              </a:ext>
            </a:extLst>
          </p:cNvPr>
          <p:cNvSpPr txBox="1"/>
          <p:nvPr/>
        </p:nvSpPr>
        <p:spPr>
          <a:xfrm>
            <a:off x="5164460" y="403312"/>
            <a:ext cx="1827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Migratory Birds</a:t>
            </a:r>
            <a:endParaRPr lang="en-US" b="1" u="sng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D367A-760D-4147-8963-1482C7F77FE3}"/>
              </a:ext>
            </a:extLst>
          </p:cNvPr>
          <p:cNvSpPr txBox="1"/>
          <p:nvPr/>
        </p:nvSpPr>
        <p:spPr>
          <a:xfrm>
            <a:off x="6617616" y="962404"/>
            <a:ext cx="58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EEEV infection in animals all year round in Florida</a:t>
            </a:r>
          </a:p>
          <a:p>
            <a:endParaRPr lang="en-US" dirty="0"/>
          </a:p>
          <a:p>
            <a:r>
              <a:rPr lang="en-US" dirty="0"/>
              <a:t>Analyze EEEV surveillance data (sentinel chicken data)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3554A3-C732-234C-A54D-43CDAA5D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2" y="2398659"/>
            <a:ext cx="5250658" cy="3496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EF4D8A-BB26-3F45-9978-691DE0AD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3" y="2286873"/>
            <a:ext cx="4901157" cy="3594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2D4B97-C21F-FA44-BA41-5494D740000B}"/>
              </a:ext>
            </a:extLst>
          </p:cNvPr>
          <p:cNvSpPr txBox="1"/>
          <p:nvPr/>
        </p:nvSpPr>
        <p:spPr>
          <a:xfrm>
            <a:off x="3440784" y="5908710"/>
            <a:ext cx="18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Birdcanada.com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5B574E-49BB-084C-B006-B930EFA28DE0}"/>
              </a:ext>
            </a:extLst>
          </p:cNvPr>
          <p:cNvSpPr/>
          <p:nvPr/>
        </p:nvSpPr>
        <p:spPr>
          <a:xfrm>
            <a:off x="172824" y="11983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If Migratory Birds are the source of EEEV, most likely would also see High incidences in Southern States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1C523-0D3C-4C40-BA0E-FE6BF38B09AF}"/>
              </a:ext>
            </a:extLst>
          </p:cNvPr>
          <p:cNvSpPr txBox="1"/>
          <p:nvPr/>
        </p:nvSpPr>
        <p:spPr>
          <a:xfrm>
            <a:off x="9535580" y="5908710"/>
            <a:ext cx="230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495599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1475-02C2-9F49-A745-30917AF4E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380" y="474456"/>
            <a:ext cx="6079435" cy="767936"/>
          </a:xfrm>
        </p:spPr>
        <p:txBody>
          <a:bodyPr/>
          <a:lstStyle/>
          <a:p>
            <a:r>
              <a:rPr lang="en-US" dirty="0"/>
              <a:t>EEEV activity in Florida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CED447-9C9A-C948-B6F8-02BA4AE9F6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85524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141133-2B38-B94E-83E9-6D74223C5501}"/>
              </a:ext>
            </a:extLst>
          </p:cNvPr>
          <p:cNvSpPr/>
          <p:nvPr/>
        </p:nvSpPr>
        <p:spPr>
          <a:xfrm>
            <a:off x="917541" y="5358841"/>
            <a:ext cx="6850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Method: EEEV Sampling of 997 wild birds 54 species, 44 states,   </a:t>
            </a:r>
          </a:p>
          <a:p>
            <a:r>
              <a:rPr lang="en-US" dirty="0"/>
              <a:t>            	collected from 1/1/2013-9/30/2013, tested for antibodies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CE77C-8C66-7E4F-B28D-8FF4D9568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87" y="1895251"/>
            <a:ext cx="8568139" cy="2576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83A033-1942-9240-88E6-362D31A36326}"/>
              </a:ext>
            </a:extLst>
          </p:cNvPr>
          <p:cNvSpPr txBox="1"/>
          <p:nvPr/>
        </p:nvSpPr>
        <p:spPr>
          <a:xfrm>
            <a:off x="1198604" y="815970"/>
            <a:ext cx="6850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Which bird species is a carrier for EEEV?</a:t>
            </a:r>
          </a:p>
        </p:txBody>
      </p:sp>
    </p:spTree>
    <p:extLst>
      <p:ext uri="{BB962C8B-B14F-4D97-AF65-F5344CB8AC3E}">
        <p14:creationId xmlns:p14="http://schemas.microsoft.com/office/powerpoint/2010/main" val="3616167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4799F0-BBC4-D64D-9175-6172FF82BE82}"/>
              </a:ext>
            </a:extLst>
          </p:cNvPr>
          <p:cNvSpPr txBox="1"/>
          <p:nvPr/>
        </p:nvSpPr>
        <p:spPr>
          <a:xfrm>
            <a:off x="848539" y="529695"/>
            <a:ext cx="653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Next: Analyzed bird Migratory Path and Population distribution that carried EEEV in the study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58A8F58-F1B6-0340-A0CF-40429F80311F}"/>
              </a:ext>
            </a:extLst>
          </p:cNvPr>
          <p:cNvSpPr/>
          <p:nvPr/>
        </p:nvSpPr>
        <p:spPr>
          <a:xfrm>
            <a:off x="1346828" y="4104462"/>
            <a:ext cx="1141394" cy="397422"/>
          </a:xfrm>
          <a:prstGeom prst="fram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82B8C4D-1C2C-6E46-9E8D-5523649413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4372" y="1637355"/>
          <a:ext cx="10351417" cy="436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16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6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318C-4BA7-6148-8CDF-D9AC8F30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041" y="400312"/>
            <a:ext cx="3961237" cy="932688"/>
          </a:xfrm>
        </p:spPr>
        <p:txBody>
          <a:bodyPr>
            <a:noAutofit/>
          </a:bodyPr>
          <a:lstStyle/>
          <a:p>
            <a:r>
              <a:rPr lang="en-US" sz="3500" dirty="0"/>
              <a:t>Distribution of Mute Swan Population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43B286-D4C9-B64C-B8CE-01A03C62D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0453" y="1995092"/>
            <a:ext cx="435133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90A3D-8464-4C40-8005-8DE4DDCA988F}"/>
              </a:ext>
            </a:extLst>
          </p:cNvPr>
          <p:cNvSpPr txBox="1"/>
          <p:nvPr/>
        </p:nvSpPr>
        <p:spPr>
          <a:xfrm>
            <a:off x="10008704" y="6123543"/>
            <a:ext cx="200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www.audobon.org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6C925-A0D4-C14C-BE88-96EA27183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58" b="-99"/>
          <a:stretch/>
        </p:blipFill>
        <p:spPr>
          <a:xfrm>
            <a:off x="432353" y="1995092"/>
            <a:ext cx="5783068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A6EB23-891D-4744-9774-E79F15BA336C}"/>
              </a:ext>
            </a:extLst>
          </p:cNvPr>
          <p:cNvSpPr txBox="1">
            <a:spLocks/>
          </p:cNvSpPr>
          <p:nvPr/>
        </p:nvSpPr>
        <p:spPr>
          <a:xfrm>
            <a:off x="592991" y="405208"/>
            <a:ext cx="4799523" cy="1126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Human EEE cases in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FF05E8-95FF-1949-A8AE-05F4F040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628" y="5083723"/>
            <a:ext cx="1499472" cy="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5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5DE90-1461-B94B-98CD-D1850773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0" y="1838527"/>
            <a:ext cx="5791523" cy="37882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4004F7-4F40-F54E-83FB-D0B1C023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13" y="5626740"/>
            <a:ext cx="5318797" cy="1114528"/>
          </a:xfrm>
        </p:spPr>
        <p:txBody>
          <a:bodyPr>
            <a:normAutofit/>
          </a:bodyPr>
          <a:lstStyle/>
          <a:p>
            <a:r>
              <a:rPr lang="en-US" sz="2500" dirty="0"/>
              <a:t>  EEEV positive mosquitoes in 2019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C6736-86E4-0E41-8D9A-22155003065A}"/>
              </a:ext>
            </a:extLst>
          </p:cNvPr>
          <p:cNvSpPr txBox="1"/>
          <p:nvPr/>
        </p:nvSpPr>
        <p:spPr>
          <a:xfrm>
            <a:off x="6559213" y="5764995"/>
            <a:ext cx="57915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Mute Swan Distribution (2019)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31694-9FC3-A847-BC78-A43BCF86D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91" y="1838527"/>
            <a:ext cx="5782009" cy="378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0F0F428-531E-664B-9F00-5834C1892C70}"/>
              </a:ext>
            </a:extLst>
          </p:cNvPr>
          <p:cNvSpPr txBox="1">
            <a:spLocks/>
          </p:cNvSpPr>
          <p:nvPr/>
        </p:nvSpPr>
        <p:spPr>
          <a:xfrm>
            <a:off x="886809" y="390277"/>
            <a:ext cx="11072191" cy="668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EEEV positive mosquitoes &amp; Mute Swan population 			distribution in Massachusetts</a:t>
            </a:r>
          </a:p>
        </p:txBody>
      </p:sp>
    </p:spTree>
    <p:extLst>
      <p:ext uri="{BB962C8B-B14F-4D97-AF65-F5344CB8AC3E}">
        <p14:creationId xmlns:p14="http://schemas.microsoft.com/office/powerpoint/2010/main" val="54481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E651-4438-1F4E-B3FD-C5F522B6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26" y="157784"/>
            <a:ext cx="10913076" cy="1325563"/>
          </a:xfrm>
        </p:spPr>
        <p:txBody>
          <a:bodyPr/>
          <a:lstStyle/>
          <a:p>
            <a:r>
              <a:rPr lang="en-US" dirty="0"/>
              <a:t>Eastern Equine Encephalitis Transmission Cycle</a:t>
            </a:r>
          </a:p>
        </p:txBody>
      </p:sp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647CD501-4EB0-AC4A-86EB-45E33C649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140" y="3437238"/>
            <a:ext cx="1107989" cy="1107989"/>
          </a:xfrm>
          <a:prstGeom prst="rect">
            <a:avLst/>
          </a:prstGeom>
        </p:spPr>
      </p:pic>
      <p:pic>
        <p:nvPicPr>
          <p:cNvPr id="11" name="Graphic 10" descr="Family with two children">
            <a:extLst>
              <a:ext uri="{FF2B5EF4-FFF2-40B4-BE49-F238E27FC236}">
                <a16:creationId xmlns:a16="http://schemas.microsoft.com/office/drawing/2014/main" id="{8F966F95-A19F-6542-94ED-E13A7C3D1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8953" y="1783492"/>
            <a:ext cx="1219200" cy="1219200"/>
          </a:xfrm>
          <a:prstGeom prst="rect">
            <a:avLst/>
          </a:prstGeom>
        </p:spPr>
      </p:pic>
      <p:pic>
        <p:nvPicPr>
          <p:cNvPr id="13" name="Graphic 12" descr="Horse">
            <a:extLst>
              <a:ext uri="{FF2B5EF4-FFF2-40B4-BE49-F238E27FC236}">
                <a16:creationId xmlns:a16="http://schemas.microsoft.com/office/drawing/2014/main" id="{7C2E7E66-A777-4C4B-9C04-E53552D69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3136" y="5390935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6BACF-7DED-9647-B260-1463854CE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8864" y="4992493"/>
            <a:ext cx="2367079" cy="1325564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A45AFAD4-17CC-1F45-82DB-7D91C79F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3437238"/>
            <a:ext cx="1107989" cy="1107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11EC54-603A-294B-BBFE-BF13A69C8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8864" y="1897062"/>
            <a:ext cx="2367079" cy="1325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EED58-E764-4D47-90AA-CF55671402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7390" y="3174828"/>
            <a:ext cx="2277337" cy="16328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0E1E64-0443-A84A-85AC-AEEA0948E0D8}"/>
              </a:ext>
            </a:extLst>
          </p:cNvPr>
          <p:cNvCxnSpPr/>
          <p:nvPr/>
        </p:nvCxnSpPr>
        <p:spPr>
          <a:xfrm flipV="1">
            <a:off x="1285103" y="2693773"/>
            <a:ext cx="580767" cy="6178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190B5F-46B3-9848-A9A8-F530CD4112B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55062" y="2642866"/>
            <a:ext cx="647133" cy="7943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B13C16-FC66-AD4D-BD8A-26B342AA7578}"/>
              </a:ext>
            </a:extLst>
          </p:cNvPr>
          <p:cNvCxnSpPr>
            <a:cxnSpLocks/>
          </p:cNvCxnSpPr>
          <p:nvPr/>
        </p:nvCxnSpPr>
        <p:spPr>
          <a:xfrm flipH="1">
            <a:off x="4634708" y="4671712"/>
            <a:ext cx="567486" cy="847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E58E61-AA82-B248-AFE1-78D0036AD00E}"/>
              </a:ext>
            </a:extLst>
          </p:cNvPr>
          <p:cNvCxnSpPr>
            <a:cxnSpLocks/>
          </p:cNvCxnSpPr>
          <p:nvPr/>
        </p:nvCxnSpPr>
        <p:spPr>
          <a:xfrm flipH="1" flipV="1">
            <a:off x="1137126" y="4641334"/>
            <a:ext cx="623985" cy="908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0C15F-D729-A84E-8965-5B231262DF94}"/>
              </a:ext>
            </a:extLst>
          </p:cNvPr>
          <p:cNvCxnSpPr>
            <a:cxnSpLocks/>
          </p:cNvCxnSpPr>
          <p:nvPr/>
        </p:nvCxnSpPr>
        <p:spPr>
          <a:xfrm>
            <a:off x="5861977" y="4010492"/>
            <a:ext cx="6669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6C743C-5DD4-E24C-BE68-D93A0DD17A0F}"/>
              </a:ext>
            </a:extLst>
          </p:cNvPr>
          <p:cNvCxnSpPr>
            <a:cxnSpLocks/>
          </p:cNvCxnSpPr>
          <p:nvPr/>
        </p:nvCxnSpPr>
        <p:spPr>
          <a:xfrm flipV="1">
            <a:off x="8924727" y="2559844"/>
            <a:ext cx="898895" cy="494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97273F-FAF8-344A-A610-F361E1BE5FD3}"/>
              </a:ext>
            </a:extLst>
          </p:cNvPr>
          <p:cNvCxnSpPr>
            <a:cxnSpLocks/>
          </p:cNvCxnSpPr>
          <p:nvPr/>
        </p:nvCxnSpPr>
        <p:spPr>
          <a:xfrm>
            <a:off x="8924727" y="4966443"/>
            <a:ext cx="1121316" cy="6888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C4B69F-34E9-EF4B-A2A0-7592C278D411}"/>
              </a:ext>
            </a:extLst>
          </p:cNvPr>
          <p:cNvSpPr txBox="1"/>
          <p:nvPr/>
        </p:nvSpPr>
        <p:spPr>
          <a:xfrm>
            <a:off x="6910031" y="4966443"/>
            <a:ext cx="201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8D9E4C-C052-024C-A28B-0532878CBE86}"/>
              </a:ext>
            </a:extLst>
          </p:cNvPr>
          <p:cNvSpPr txBox="1"/>
          <p:nvPr/>
        </p:nvSpPr>
        <p:spPr>
          <a:xfrm>
            <a:off x="559649" y="4301522"/>
            <a:ext cx="130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reservoir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3CA3A1-AE1F-124D-A5CE-74173BAE380F}"/>
              </a:ext>
            </a:extLst>
          </p:cNvPr>
          <p:cNvSpPr txBox="1"/>
          <p:nvPr/>
        </p:nvSpPr>
        <p:spPr>
          <a:xfrm>
            <a:off x="4667522" y="4302380"/>
            <a:ext cx="130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reservoir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B651-F17A-1445-AC3C-2305F190E15D}"/>
              </a:ext>
            </a:extLst>
          </p:cNvPr>
          <p:cNvSpPr txBox="1"/>
          <p:nvPr/>
        </p:nvSpPr>
        <p:spPr>
          <a:xfrm>
            <a:off x="2762574" y="3311611"/>
            <a:ext cx="134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A8D34D-CE7E-3246-9D72-30A0BD1341E4}"/>
              </a:ext>
            </a:extLst>
          </p:cNvPr>
          <p:cNvSpPr txBox="1"/>
          <p:nvPr/>
        </p:nvSpPr>
        <p:spPr>
          <a:xfrm>
            <a:off x="2757071" y="4603289"/>
            <a:ext cx="134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839109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86FEE6-352E-FD47-9ECF-01487CDA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38" y="543931"/>
            <a:ext cx="11072191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EEEV positive mosquitoes &amp; Mute Swan population 		distribution in Massachusetts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40EF9-186F-644D-BBE2-F7658EEC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654" y="1615478"/>
            <a:ext cx="7171533" cy="469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9A7294-9BDD-9E41-9B9C-98CB2A08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38" y="1356200"/>
            <a:ext cx="8037681" cy="45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F16EA-681B-C745-94DC-EB484A03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4" y="1554549"/>
            <a:ext cx="5690236" cy="452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D7C37-84E6-B34B-8A72-4BA394DB0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69" y="1554549"/>
            <a:ext cx="5434183" cy="45227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DD7D09B-4D92-F646-B42E-14CEBB0E9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68" y="62652"/>
            <a:ext cx="10684497" cy="1436164"/>
          </a:xfrm>
        </p:spPr>
        <p:txBody>
          <a:bodyPr>
            <a:normAutofit/>
          </a:bodyPr>
          <a:lstStyle/>
          <a:p>
            <a:r>
              <a:rPr lang="en-US" sz="4000" dirty="0"/>
              <a:t>EEEV positive animals &amp; Mute Swan population 			distribution in Michigan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B070A-08FD-4342-A19C-67529F15327C}"/>
              </a:ext>
            </a:extLst>
          </p:cNvPr>
          <p:cNvSpPr txBox="1"/>
          <p:nvPr/>
        </p:nvSpPr>
        <p:spPr>
          <a:xfrm>
            <a:off x="923544" y="6216970"/>
            <a:ext cx="432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EEEV Positive Animals and Humans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396B6-8D88-8F46-9B4D-D5B40AE3D626}"/>
              </a:ext>
            </a:extLst>
          </p:cNvPr>
          <p:cNvSpPr txBox="1"/>
          <p:nvPr/>
        </p:nvSpPr>
        <p:spPr>
          <a:xfrm>
            <a:off x="7391316" y="6212665"/>
            <a:ext cx="401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Mute Swan Population (2019)</a:t>
            </a:r>
          </a:p>
        </p:txBody>
      </p:sp>
    </p:spTree>
    <p:extLst>
      <p:ext uri="{BB962C8B-B14F-4D97-AF65-F5344CB8AC3E}">
        <p14:creationId xmlns:p14="http://schemas.microsoft.com/office/powerpoint/2010/main" val="17250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99432-6E73-4747-87DA-4ADF1DDFC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44" y="1406268"/>
            <a:ext cx="6023532" cy="5013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7EBB8-B25F-7441-9F56-50E9CC02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70" y="1741251"/>
            <a:ext cx="7054663" cy="49860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4A088E-CF4B-4741-B640-D0612EE8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68" y="62652"/>
            <a:ext cx="10633449" cy="1343616"/>
          </a:xfrm>
        </p:spPr>
        <p:txBody>
          <a:bodyPr>
            <a:normAutofit/>
          </a:bodyPr>
          <a:lstStyle/>
          <a:p>
            <a:r>
              <a:rPr lang="en-US" sz="4000" dirty="0"/>
              <a:t>EEEV positive animals &amp; Mute Swan population 			distribution in Michigan</a:t>
            </a:r>
          </a:p>
        </p:txBody>
      </p:sp>
    </p:spTree>
    <p:extLst>
      <p:ext uri="{BB962C8B-B14F-4D97-AF65-F5344CB8AC3E}">
        <p14:creationId xmlns:p14="http://schemas.microsoft.com/office/powerpoint/2010/main" val="346465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5531-78B2-724D-B9F5-5FA8CEB1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97" y="321864"/>
            <a:ext cx="11712103" cy="1327488"/>
          </a:xfrm>
        </p:spPr>
        <p:txBody>
          <a:bodyPr>
            <a:normAutofit/>
          </a:bodyPr>
          <a:lstStyle/>
          <a:p>
            <a:r>
              <a:rPr lang="en-US" sz="3500" dirty="0"/>
              <a:t>EEEV positive Mosquitoes  &amp; Mute Swan population 					distribution in New York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3BBC8-B6B1-A540-B09C-E365871C7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1" y="1902368"/>
            <a:ext cx="5468802" cy="4037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8AAD7-582D-AF47-9784-E0BE9461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974" y="1902368"/>
            <a:ext cx="5514068" cy="4037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8E039-0342-4444-95E5-B6F1AA82EFCB}"/>
              </a:ext>
            </a:extLst>
          </p:cNvPr>
          <p:cNvSpPr txBox="1"/>
          <p:nvPr/>
        </p:nvSpPr>
        <p:spPr>
          <a:xfrm>
            <a:off x="685800" y="6147881"/>
            <a:ext cx="452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EEEV positive Mosquitoes and Animals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3EB22-0584-7F40-B28E-BC4F38AF8710}"/>
              </a:ext>
            </a:extLst>
          </p:cNvPr>
          <p:cNvSpPr txBox="1"/>
          <p:nvPr/>
        </p:nvSpPr>
        <p:spPr>
          <a:xfrm>
            <a:off x="6788285" y="6123543"/>
            <a:ext cx="471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Mute Swan Population Distribution (2019)</a:t>
            </a:r>
          </a:p>
        </p:txBody>
      </p:sp>
    </p:spTree>
    <p:extLst>
      <p:ext uri="{BB962C8B-B14F-4D97-AF65-F5344CB8AC3E}">
        <p14:creationId xmlns:p14="http://schemas.microsoft.com/office/powerpoint/2010/main" val="465702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4383-FB25-0346-85F3-BBF62B15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9A2D-E27A-F941-8B7C-9DE8E407D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Increased incidences of EEE cases in 2019 in Michigan and Massachusetts (northeast states) could possibly be linked to Mute Swans.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a possibility an outbreak of EEEV among the Mute Swan population and as a result, EEEV is ‘spilling over’ to humans.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Further studies needed to confirm findings.</a:t>
            </a:r>
          </a:p>
        </p:txBody>
      </p:sp>
    </p:spTree>
    <p:extLst>
      <p:ext uri="{BB962C8B-B14F-4D97-AF65-F5344CB8AC3E}">
        <p14:creationId xmlns:p14="http://schemas.microsoft.com/office/powerpoint/2010/main" val="3810878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08BC-FD86-564C-94D9-6B270120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853" y="0"/>
            <a:ext cx="10515600" cy="1325563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D2D65-89FE-D644-9F13-F4669EE28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224662"/>
            <a:ext cx="10823448" cy="48968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EEE Data: </a:t>
            </a:r>
            <a:r>
              <a:rPr lang="en-US" dirty="0">
                <a:hlinkClick r:id="rId2"/>
              </a:rPr>
              <a:t>CDC</a:t>
            </a:r>
            <a:r>
              <a:rPr lang="en-US" dirty="0"/>
              <a:t> (Center for Disease Control and Prevention)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Weather Data :</a:t>
            </a:r>
            <a:r>
              <a:rPr lang="en-US" dirty="0">
                <a:hlinkClick r:id="rId3"/>
              </a:rPr>
              <a:t>NOAA</a:t>
            </a:r>
            <a:r>
              <a:rPr lang="en-US" dirty="0"/>
              <a:t> (National Oceanic and Atmospheric Administration)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Mosquito Data: Massachusetts Health Department</a:t>
            </a:r>
          </a:p>
          <a:p>
            <a:pPr marL="0" indent="0">
              <a:buNone/>
            </a:pPr>
            <a:r>
              <a:rPr lang="en-US" dirty="0"/>
              <a:t>		      Michigan Health Department</a:t>
            </a:r>
          </a:p>
          <a:p>
            <a:pPr marL="0" indent="0">
              <a:buNone/>
            </a:pPr>
            <a:r>
              <a:rPr lang="en-US" dirty="0"/>
              <a:t>		      New York Health Department</a:t>
            </a:r>
          </a:p>
          <a:p>
            <a:pPr marL="0" indent="0">
              <a:buNone/>
            </a:pPr>
            <a:r>
              <a:rPr lang="en-US" dirty="0"/>
              <a:t>		      Florida Health Department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Mute Swan Data: </a:t>
            </a:r>
            <a:r>
              <a:rPr lang="en-US" dirty="0">
                <a:hlinkClick r:id="rId4"/>
              </a:rPr>
              <a:t>GBIF</a:t>
            </a:r>
            <a:r>
              <a:rPr lang="en-US" dirty="0"/>
              <a:t> (Global Biodiversity Information Facility)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2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786D84C-E98C-4949-BF1F-B78E060F8286}"/>
              </a:ext>
            </a:extLst>
          </p:cNvPr>
          <p:cNvGraphicFramePr>
            <a:graphicFrameLocks/>
          </p:cNvGraphicFramePr>
          <p:nvPr/>
        </p:nvGraphicFramePr>
        <p:xfrm>
          <a:off x="1885258" y="1417915"/>
          <a:ext cx="8269357" cy="4691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A079D0-10C4-A846-84EA-E13D9BD5CF5F}"/>
              </a:ext>
            </a:extLst>
          </p:cNvPr>
          <p:cNvSpPr txBox="1"/>
          <p:nvPr/>
        </p:nvSpPr>
        <p:spPr>
          <a:xfrm>
            <a:off x="3987538" y="603315"/>
            <a:ext cx="50810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Human EEE cases in US 2019</a:t>
            </a:r>
          </a:p>
        </p:txBody>
      </p:sp>
    </p:spTree>
    <p:extLst>
      <p:ext uri="{BB962C8B-B14F-4D97-AF65-F5344CB8AC3E}">
        <p14:creationId xmlns:p14="http://schemas.microsoft.com/office/powerpoint/2010/main" val="412914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F3ED-2D92-D045-8DE2-76658015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1"/>
            <a:ext cx="10515600" cy="1325563"/>
          </a:xfrm>
        </p:spPr>
        <p:txBody>
          <a:bodyPr/>
          <a:lstStyle/>
          <a:p>
            <a:r>
              <a:rPr lang="en-US" dirty="0"/>
              <a:t>	Comparison of EEE cases between </a:t>
            </a:r>
            <a:br>
              <a:rPr lang="en-US" dirty="0"/>
            </a:br>
            <a:r>
              <a:rPr lang="en-US" dirty="0"/>
              <a:t>			2019 and 2009-2018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342F2C-FBDD-FE4B-BF8A-D804F88A9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452" y="1825625"/>
            <a:ext cx="88770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7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792F-D2C3-A34D-BBAB-26A136F9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43" y="421603"/>
            <a:ext cx="8613913" cy="903692"/>
          </a:xfrm>
        </p:spPr>
        <p:txBody>
          <a:bodyPr>
            <a:normAutofit fontScale="90000"/>
          </a:bodyPr>
          <a:lstStyle/>
          <a:p>
            <a:r>
              <a:rPr lang="en-US" dirty="0"/>
              <a:t>Top 5 States of Human EEE cases in 2019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09FEA-0563-E448-A8DE-7517F1C3B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50" y="1325295"/>
            <a:ext cx="3657600" cy="2604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F2975-539D-D744-8662-E88BB24E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496" y="1325295"/>
            <a:ext cx="3657600" cy="2604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F1B60-1725-F447-9EE5-A7CE7ADAC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6" y="1325295"/>
            <a:ext cx="3697356" cy="2604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63C9A-FD8C-484C-B9FD-5A0747665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435" y="4148008"/>
            <a:ext cx="3559629" cy="2507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272189-9ACF-D346-9624-DDA1C9E46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306" y="4148008"/>
            <a:ext cx="3899205" cy="2507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35FEE7-BD0C-FD41-950E-E10F70EE196C}"/>
              </a:ext>
            </a:extLst>
          </p:cNvPr>
          <p:cNvSpPr txBox="1"/>
          <p:nvPr/>
        </p:nvSpPr>
        <p:spPr>
          <a:xfrm>
            <a:off x="1131404" y="1436709"/>
            <a:ext cx="16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Massachusetts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264BD-A8E9-0F48-9837-CFF26B37D252}"/>
              </a:ext>
            </a:extLst>
          </p:cNvPr>
          <p:cNvSpPr txBox="1"/>
          <p:nvPr/>
        </p:nvSpPr>
        <p:spPr>
          <a:xfrm>
            <a:off x="4937458" y="1505085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Michigan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11CE3-7984-8447-A080-86DFD228CB28}"/>
              </a:ext>
            </a:extLst>
          </p:cNvPr>
          <p:cNvSpPr txBox="1"/>
          <p:nvPr/>
        </p:nvSpPr>
        <p:spPr>
          <a:xfrm>
            <a:off x="8653096" y="1510568"/>
            <a:ext cx="123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Jersey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E33D5-4B85-4A46-975B-3AB7FEA2DCB8}"/>
              </a:ext>
            </a:extLst>
          </p:cNvPr>
          <p:cNvSpPr txBox="1"/>
          <p:nvPr/>
        </p:nvSpPr>
        <p:spPr>
          <a:xfrm>
            <a:off x="2240069" y="427328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Connecticut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8BAA8-0418-7E43-AB2B-DE0C806C3B30}"/>
              </a:ext>
            </a:extLst>
          </p:cNvPr>
          <p:cNvSpPr txBox="1"/>
          <p:nvPr/>
        </p:nvSpPr>
        <p:spPr>
          <a:xfrm>
            <a:off x="6830768" y="427328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Rhode Island</a:t>
            </a:r>
          </a:p>
        </p:txBody>
      </p:sp>
    </p:spTree>
    <p:extLst>
      <p:ext uri="{BB962C8B-B14F-4D97-AF65-F5344CB8AC3E}">
        <p14:creationId xmlns:p14="http://schemas.microsoft.com/office/powerpoint/2010/main" val="221471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62A8-4108-4847-BDA8-30478BF0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011" y="221346"/>
            <a:ext cx="5991978" cy="817632"/>
          </a:xfrm>
        </p:spPr>
        <p:txBody>
          <a:bodyPr>
            <a:normAutofit/>
          </a:bodyPr>
          <a:lstStyle/>
          <a:p>
            <a:r>
              <a:rPr lang="en-US" dirty="0"/>
              <a:t>Human EEE cases in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6C925-A0D4-C14C-BE88-96EA2718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01" y="1038978"/>
            <a:ext cx="9220304" cy="55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74AD-C0A0-3C49-A242-582DDE70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691" y="1885813"/>
            <a:ext cx="10240617" cy="1662457"/>
          </a:xfrm>
        </p:spPr>
        <p:txBody>
          <a:bodyPr>
            <a:normAutofit/>
          </a:bodyPr>
          <a:lstStyle/>
          <a:p>
            <a:r>
              <a:rPr lang="en-US" dirty="0"/>
              <a:t>What is the Link between Michigan and Massachusetts (Northeast States)? </a:t>
            </a:r>
          </a:p>
        </p:txBody>
      </p:sp>
    </p:spTree>
    <p:extLst>
      <p:ext uri="{BB962C8B-B14F-4D97-AF65-F5344CB8AC3E}">
        <p14:creationId xmlns:p14="http://schemas.microsoft.com/office/powerpoint/2010/main" val="119099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E651-4438-1F4E-B3FD-C5F522B6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26" y="157784"/>
            <a:ext cx="10913076" cy="1325563"/>
          </a:xfrm>
        </p:spPr>
        <p:txBody>
          <a:bodyPr/>
          <a:lstStyle/>
          <a:p>
            <a:r>
              <a:rPr lang="en-US" dirty="0"/>
              <a:t>Eastern Equine Encephalitis Transmission Cycle</a:t>
            </a:r>
          </a:p>
        </p:txBody>
      </p:sp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647CD501-4EB0-AC4A-86EB-45E33C649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140" y="3437238"/>
            <a:ext cx="1107989" cy="1107989"/>
          </a:xfrm>
          <a:prstGeom prst="rect">
            <a:avLst/>
          </a:prstGeom>
        </p:spPr>
      </p:pic>
      <p:pic>
        <p:nvPicPr>
          <p:cNvPr id="11" name="Graphic 10" descr="Family with two children">
            <a:extLst>
              <a:ext uri="{FF2B5EF4-FFF2-40B4-BE49-F238E27FC236}">
                <a16:creationId xmlns:a16="http://schemas.microsoft.com/office/drawing/2014/main" id="{8F966F95-A19F-6542-94ED-E13A7C3D1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8953" y="1783492"/>
            <a:ext cx="1219200" cy="1219200"/>
          </a:xfrm>
          <a:prstGeom prst="rect">
            <a:avLst/>
          </a:prstGeom>
        </p:spPr>
      </p:pic>
      <p:pic>
        <p:nvPicPr>
          <p:cNvPr id="13" name="Graphic 12" descr="Horse">
            <a:extLst>
              <a:ext uri="{FF2B5EF4-FFF2-40B4-BE49-F238E27FC236}">
                <a16:creationId xmlns:a16="http://schemas.microsoft.com/office/drawing/2014/main" id="{7C2E7E66-A777-4C4B-9C04-E53552D69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3136" y="5390935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6BACF-7DED-9647-B260-1463854CE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8864" y="4992493"/>
            <a:ext cx="2367079" cy="1325564"/>
          </a:xfrm>
          <a:prstGeom prst="rect">
            <a:avLst/>
          </a:prstGeom>
        </p:spPr>
      </p:pic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A45AFAD4-17CC-1F45-82DB-7D91C79F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3437238"/>
            <a:ext cx="1107989" cy="1107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11EC54-603A-294B-BBFE-BF13A69C8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8864" y="1897062"/>
            <a:ext cx="2367079" cy="1325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EED58-E764-4D47-90AA-CF55671402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7143" y="3272866"/>
            <a:ext cx="2277337" cy="16328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0E1E64-0443-A84A-85AC-AEEA0948E0D8}"/>
              </a:ext>
            </a:extLst>
          </p:cNvPr>
          <p:cNvCxnSpPr/>
          <p:nvPr/>
        </p:nvCxnSpPr>
        <p:spPr>
          <a:xfrm flipV="1">
            <a:off x="1285103" y="2693773"/>
            <a:ext cx="580767" cy="6178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190B5F-46B3-9848-A9A8-F530CD4112B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55062" y="2642866"/>
            <a:ext cx="647133" cy="7943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B13C16-FC66-AD4D-BD8A-26B342AA7578}"/>
              </a:ext>
            </a:extLst>
          </p:cNvPr>
          <p:cNvCxnSpPr>
            <a:cxnSpLocks/>
          </p:cNvCxnSpPr>
          <p:nvPr/>
        </p:nvCxnSpPr>
        <p:spPr>
          <a:xfrm flipH="1">
            <a:off x="4634708" y="4671712"/>
            <a:ext cx="567486" cy="847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E58E61-AA82-B248-AFE1-78D0036AD00E}"/>
              </a:ext>
            </a:extLst>
          </p:cNvPr>
          <p:cNvCxnSpPr>
            <a:cxnSpLocks/>
          </p:cNvCxnSpPr>
          <p:nvPr/>
        </p:nvCxnSpPr>
        <p:spPr>
          <a:xfrm flipH="1" flipV="1">
            <a:off x="1137126" y="4641334"/>
            <a:ext cx="623985" cy="908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0C15F-D729-A84E-8965-5B231262DF94}"/>
              </a:ext>
            </a:extLst>
          </p:cNvPr>
          <p:cNvCxnSpPr>
            <a:cxnSpLocks/>
          </p:cNvCxnSpPr>
          <p:nvPr/>
        </p:nvCxnSpPr>
        <p:spPr>
          <a:xfrm>
            <a:off x="5861977" y="4010492"/>
            <a:ext cx="6669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6C743C-5DD4-E24C-BE68-D93A0DD17A0F}"/>
              </a:ext>
            </a:extLst>
          </p:cNvPr>
          <p:cNvCxnSpPr>
            <a:cxnSpLocks/>
          </p:cNvCxnSpPr>
          <p:nvPr/>
        </p:nvCxnSpPr>
        <p:spPr>
          <a:xfrm flipV="1">
            <a:off x="8924727" y="2559844"/>
            <a:ext cx="898895" cy="494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97273F-FAF8-344A-A610-F361E1BE5FD3}"/>
              </a:ext>
            </a:extLst>
          </p:cNvPr>
          <p:cNvCxnSpPr>
            <a:cxnSpLocks/>
          </p:cNvCxnSpPr>
          <p:nvPr/>
        </p:nvCxnSpPr>
        <p:spPr>
          <a:xfrm>
            <a:off x="8924727" y="4966443"/>
            <a:ext cx="1121316" cy="6888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C4B69F-34E9-EF4B-A2A0-7592C278D411}"/>
              </a:ext>
            </a:extLst>
          </p:cNvPr>
          <p:cNvSpPr txBox="1"/>
          <p:nvPr/>
        </p:nvSpPr>
        <p:spPr>
          <a:xfrm>
            <a:off x="6910031" y="4966443"/>
            <a:ext cx="201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 Vector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8D9E4C-C052-024C-A28B-0532878CBE86}"/>
              </a:ext>
            </a:extLst>
          </p:cNvPr>
          <p:cNvSpPr txBox="1"/>
          <p:nvPr/>
        </p:nvSpPr>
        <p:spPr>
          <a:xfrm>
            <a:off x="559649" y="4301522"/>
            <a:ext cx="130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reservoir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3CA3A1-AE1F-124D-A5CE-74173BAE380F}"/>
              </a:ext>
            </a:extLst>
          </p:cNvPr>
          <p:cNvSpPr txBox="1"/>
          <p:nvPr/>
        </p:nvSpPr>
        <p:spPr>
          <a:xfrm>
            <a:off x="4667522" y="4302380"/>
            <a:ext cx="130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reservoir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B651-F17A-1445-AC3C-2305F190E15D}"/>
              </a:ext>
            </a:extLst>
          </p:cNvPr>
          <p:cNvSpPr txBox="1"/>
          <p:nvPr/>
        </p:nvSpPr>
        <p:spPr>
          <a:xfrm>
            <a:off x="2762574" y="3311611"/>
            <a:ext cx="134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A8D34D-CE7E-3246-9D72-30A0BD1341E4}"/>
              </a:ext>
            </a:extLst>
          </p:cNvPr>
          <p:cNvSpPr txBox="1"/>
          <p:nvPr/>
        </p:nvSpPr>
        <p:spPr>
          <a:xfrm>
            <a:off x="2757071" y="4603289"/>
            <a:ext cx="134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313E74-9A25-3947-877B-CBE9AD523253}"/>
              </a:ext>
            </a:extLst>
          </p:cNvPr>
          <p:cNvSpPr/>
          <p:nvPr/>
        </p:nvSpPr>
        <p:spPr>
          <a:xfrm>
            <a:off x="6523657" y="3352716"/>
            <a:ext cx="2347523" cy="21755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7E3BB69-2AE4-7B45-84E5-1F8BC483FD10}"/>
              </a:ext>
            </a:extLst>
          </p:cNvPr>
          <p:cNvSpPr/>
          <p:nvPr/>
        </p:nvSpPr>
        <p:spPr>
          <a:xfrm>
            <a:off x="1967235" y="1659122"/>
            <a:ext cx="2347523" cy="21755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AC035A-C7E2-8C44-B990-8A5845DA26FC}"/>
              </a:ext>
            </a:extLst>
          </p:cNvPr>
          <p:cNvSpPr/>
          <p:nvPr/>
        </p:nvSpPr>
        <p:spPr>
          <a:xfrm>
            <a:off x="1989876" y="4431553"/>
            <a:ext cx="2347523" cy="21755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7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1049</Words>
  <Application>Microsoft Macintosh PowerPoint</Application>
  <PresentationFormat>Widescreen</PresentationFormat>
  <Paragraphs>162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Wingdings</vt:lpstr>
      <vt:lpstr>Office Theme</vt:lpstr>
      <vt:lpstr>PowerPoint Presentation</vt:lpstr>
      <vt:lpstr>Eastern Equine Encephalitis (EEE)</vt:lpstr>
      <vt:lpstr>Eastern Equine Encephalitis Transmission Cycle</vt:lpstr>
      <vt:lpstr>PowerPoint Presentation</vt:lpstr>
      <vt:lpstr> Comparison of EEE cases between     2019 and 2009-2018</vt:lpstr>
      <vt:lpstr>Top 5 States of Human EEE cases in 2019 </vt:lpstr>
      <vt:lpstr>Human EEE cases in 2019</vt:lpstr>
      <vt:lpstr>What is the Link between Michigan and Massachusetts (Northeast States)? </vt:lpstr>
      <vt:lpstr>Eastern Equine Encephalitis Transmission Cycle</vt:lpstr>
      <vt:lpstr>EEEV Positive Mosquitoes in Massachusetts</vt:lpstr>
      <vt:lpstr>EEEV Positive Mosquitoes in New Jersey</vt:lpstr>
      <vt:lpstr>Distribution of Positive mosquitoes by county and city</vt:lpstr>
      <vt:lpstr>PowerPoint Presentation</vt:lpstr>
      <vt:lpstr>Factors influencing mosquito population</vt:lpstr>
      <vt:lpstr>Precipitation and EEEV Human Cases in Plymouth County (MA) </vt:lpstr>
      <vt:lpstr>Killing frost days and EEEV human Cases</vt:lpstr>
      <vt:lpstr>PowerPoint Presentation</vt:lpstr>
      <vt:lpstr>Distribution of EEEV Positive Animals and   Humans in Michigan</vt:lpstr>
      <vt:lpstr>Precipitation and Human EEEV Cases in Michigan</vt:lpstr>
      <vt:lpstr>Killing frost days and human EEEV in Michigan</vt:lpstr>
      <vt:lpstr>What is the Link between Michigan and Massachusetts (Northeast States)? </vt:lpstr>
      <vt:lpstr>Eastern Equine Encephalitis Transmission Cycle</vt:lpstr>
      <vt:lpstr>PowerPoint Presentation</vt:lpstr>
      <vt:lpstr>PowerPoint Presentation</vt:lpstr>
      <vt:lpstr>EEEV activity in Florida</vt:lpstr>
      <vt:lpstr>PowerPoint Presentation</vt:lpstr>
      <vt:lpstr>PowerPoint Presentation</vt:lpstr>
      <vt:lpstr>Distribution of Mute Swan Population </vt:lpstr>
      <vt:lpstr>  EEEV positive mosquitoes in 2019  </vt:lpstr>
      <vt:lpstr>EEEV positive mosquitoes &amp; Mute Swan population   distribution in Massachusetts</vt:lpstr>
      <vt:lpstr>EEEV positive animals &amp; Mute Swan population    distribution in Michigan</vt:lpstr>
      <vt:lpstr>EEEV positive animals &amp; Mute Swan population    distribution in Michigan</vt:lpstr>
      <vt:lpstr>EEEV positive Mosquitoes  &amp; Mute Swan population      distribution in New York</vt:lpstr>
      <vt:lpstr>Conclusion</vt:lpstr>
      <vt:lpstr>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Kim</dc:creator>
  <cp:lastModifiedBy>Julia Kim</cp:lastModifiedBy>
  <cp:revision>25</cp:revision>
  <dcterms:created xsi:type="dcterms:W3CDTF">2020-01-04T03:28:27Z</dcterms:created>
  <dcterms:modified xsi:type="dcterms:W3CDTF">2020-01-05T23:43:47Z</dcterms:modified>
</cp:coreProperties>
</file>